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91"/>
  </p:notesMasterIdLst>
  <p:sldIdLst>
    <p:sldId id="256" r:id="rId18"/>
    <p:sldId id="261" r:id="rId19"/>
    <p:sldId id="262" r:id="rId20"/>
    <p:sldId id="263" r:id="rId21"/>
    <p:sldId id="29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4" r:id="rId33"/>
    <p:sldId id="258" r:id="rId34"/>
    <p:sldId id="282" r:id="rId35"/>
    <p:sldId id="315" r:id="rId36"/>
    <p:sldId id="316" r:id="rId37"/>
    <p:sldId id="317" r:id="rId38"/>
    <p:sldId id="283" r:id="rId39"/>
    <p:sldId id="309" r:id="rId40"/>
    <p:sldId id="310" r:id="rId41"/>
    <p:sldId id="311" r:id="rId42"/>
    <p:sldId id="312" r:id="rId43"/>
    <p:sldId id="313" r:id="rId44"/>
    <p:sldId id="284" r:id="rId45"/>
    <p:sldId id="318" r:id="rId46"/>
    <p:sldId id="257" r:id="rId47"/>
    <p:sldId id="285" r:id="rId48"/>
    <p:sldId id="286" r:id="rId49"/>
    <p:sldId id="287" r:id="rId50"/>
    <p:sldId id="288" r:id="rId51"/>
    <p:sldId id="289" r:id="rId52"/>
    <p:sldId id="290" r:id="rId53"/>
    <p:sldId id="296" r:id="rId54"/>
    <p:sldId id="322" r:id="rId55"/>
    <p:sldId id="323" r:id="rId56"/>
    <p:sldId id="321" r:id="rId57"/>
    <p:sldId id="292" r:id="rId58"/>
    <p:sldId id="319" r:id="rId59"/>
    <p:sldId id="329" r:id="rId60"/>
    <p:sldId id="291" r:id="rId61"/>
    <p:sldId id="324" r:id="rId62"/>
    <p:sldId id="325" r:id="rId63"/>
    <p:sldId id="326" r:id="rId64"/>
    <p:sldId id="297" r:id="rId65"/>
    <p:sldId id="259" r:id="rId66"/>
    <p:sldId id="281" r:id="rId67"/>
    <p:sldId id="320" r:id="rId68"/>
    <p:sldId id="298" r:id="rId69"/>
    <p:sldId id="328" r:id="rId70"/>
    <p:sldId id="260" r:id="rId71"/>
    <p:sldId id="293" r:id="rId72"/>
    <p:sldId id="294" r:id="rId73"/>
    <p:sldId id="264" r:id="rId74"/>
    <p:sldId id="265" r:id="rId75"/>
    <p:sldId id="266" r:id="rId76"/>
    <p:sldId id="267" r:id="rId77"/>
    <p:sldId id="268" r:id="rId78"/>
    <p:sldId id="269" r:id="rId79"/>
    <p:sldId id="270" r:id="rId80"/>
    <p:sldId id="271" r:id="rId81"/>
    <p:sldId id="272" r:id="rId82"/>
    <p:sldId id="273" r:id="rId83"/>
    <p:sldId id="274" r:id="rId84"/>
    <p:sldId id="275" r:id="rId85"/>
    <p:sldId id="276" r:id="rId86"/>
    <p:sldId id="277" r:id="rId87"/>
    <p:sldId id="278" r:id="rId88"/>
    <p:sldId id="279" r:id="rId89"/>
    <p:sldId id="280" r:id="rId9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58" y="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90" Type="http://schemas.openxmlformats.org/officeDocument/2006/relationships/slide" Target="slides/slide73.xml"/><Relationship Id="rId95" Type="http://schemas.openxmlformats.org/officeDocument/2006/relationships/tableStyles" Target="tableStyles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95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9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last summer I’ve been busy with an internship at Microsoft Research </a:t>
            </a:r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(together with Andrew Begel)</a:t>
            </a:r>
          </a:p>
        </p:txBody>
      </p:sp>
    </p:spTree>
    <p:extLst>
      <p:ext uri="{BB962C8B-B14F-4D97-AF65-F5344CB8AC3E}">
        <p14:creationId xmlns:p14="http://schemas.microsoft.com/office/powerpoint/2010/main" val="414136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Once the developers picked the person that can best address his needs, CARES also helps him getting in touch with this person.</a:t>
            </a:r>
          </a:p>
          <a:p>
            <a:endParaRPr lang="en-US" sz="2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do this by showing where this person works, whether she is free at the moment, and finally by providing easy one-click button to directly contact her via email, instant messages, phone or also screensharing.</a:t>
            </a:r>
            <a:endParaRPr lang="en-US" sz="31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 shown in the timeline, CARES has been continuously improved, as we analyzed the information collected</a:t>
            </a:r>
            <a:endParaRPr lang="en-US" sz="43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4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one of the biggest challenges..</a:t>
            </a:r>
          </a:p>
        </p:txBody>
      </p:sp>
    </p:spTree>
    <p:extLst>
      <p:ext uri="{BB962C8B-B14F-4D97-AF65-F5344CB8AC3E}">
        <p14:creationId xmlns:p14="http://schemas.microsoft.com/office/powerpoint/2010/main" val="339746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today/tomorrow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---------&gt;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codebook</a:t>
            </a:r>
          </a:p>
        </p:txBody>
      </p:sp>
    </p:spTree>
    <p:extLst>
      <p:ext uri="{BB962C8B-B14F-4D97-AF65-F5344CB8AC3E}">
        <p14:creationId xmlns:p14="http://schemas.microsoft.com/office/powerpoint/2010/main" val="121640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today/tomorrow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---------&gt;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codebook</a:t>
            </a:r>
          </a:p>
        </p:txBody>
      </p:sp>
    </p:spTree>
    <p:extLst>
      <p:ext uri="{BB962C8B-B14F-4D97-AF65-F5344CB8AC3E}">
        <p14:creationId xmlns:p14="http://schemas.microsoft.com/office/powerpoint/2010/main" val="184459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today/tomorrow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---------&gt;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codebook</a:t>
            </a:r>
          </a:p>
        </p:txBody>
      </p:sp>
    </p:spTree>
    <p:extLst>
      <p:ext uri="{BB962C8B-B14F-4D97-AF65-F5344CB8AC3E}">
        <p14:creationId xmlns:p14="http://schemas.microsoft.com/office/powerpoint/2010/main" val="337985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today/tomorrow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---------&gt;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codebook</a:t>
            </a:r>
          </a:p>
        </p:txBody>
      </p:sp>
    </p:spTree>
    <p:extLst>
      <p:ext uri="{BB962C8B-B14F-4D97-AF65-F5344CB8AC3E}">
        <p14:creationId xmlns:p14="http://schemas.microsoft.com/office/powerpoint/2010/main" val="476335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6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80804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 second chances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configuration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always 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exceptions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graceful degradation</a:t>
            </a:r>
          </a:p>
        </p:txBody>
      </p:sp>
    </p:spTree>
    <p:extLst>
      <p:ext uri="{BB962C8B-B14F-4D97-AF65-F5344CB8AC3E}">
        <p14:creationId xmlns:p14="http://schemas.microsoft.com/office/powerpoint/2010/main" val="200448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 second chances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configuration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always 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exceptions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graceful degradation</a:t>
            </a:r>
          </a:p>
        </p:txBody>
      </p:sp>
    </p:spTree>
    <p:extLst>
      <p:ext uri="{BB962C8B-B14F-4D97-AF65-F5344CB8AC3E}">
        <p14:creationId xmlns:p14="http://schemas.microsoft.com/office/powerpoint/2010/main" val="169601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30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3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all started last summer, with an internship at Microsoft Research (together with Andrew Begel)</a:t>
            </a:r>
          </a:p>
        </p:txBody>
      </p:sp>
    </p:spTree>
    <p:extLst>
      <p:ext uri="{BB962C8B-B14F-4D97-AF65-F5344CB8AC3E}">
        <p14:creationId xmlns:p14="http://schemas.microsoft.com/office/powerpoint/2010/main" val="53412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“Definitely easier to figure out who the people are with the </a:t>
            </a:r>
            <a:r>
              <a:rPr lang="en-US" sz="4600" b="1">
                <a:ea typeface="Gill Sans" charset="0"/>
                <a:cs typeface="Gill Sans" charset="0"/>
                <a:sym typeface="Gill Sans" charset="0"/>
              </a:rPr>
              <a:t>faces</a:t>
            </a:r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66674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today/tomorrow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---------&gt;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codebook</a:t>
            </a:r>
          </a:p>
        </p:txBody>
      </p:sp>
    </p:spTree>
    <p:extLst>
      <p:ext uri="{BB962C8B-B14F-4D97-AF65-F5344CB8AC3E}">
        <p14:creationId xmlns:p14="http://schemas.microsoft.com/office/powerpoint/2010/main" val="1386806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 shown in the timeline, CARES has been continuously improved, as we analyzed the information collected</a:t>
            </a:r>
            <a:endParaRPr lang="en-US" sz="43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4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32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 second chances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configuration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always on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zero exceptions</a:t>
            </a:r>
          </a:p>
          <a:p>
            <a:r>
              <a:rPr lang="en-US" sz="3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graceful degradation</a:t>
            </a:r>
          </a:p>
        </p:txBody>
      </p:sp>
    </p:spTree>
    <p:extLst>
      <p:ext uri="{BB962C8B-B14F-4D97-AF65-F5344CB8AC3E}">
        <p14:creationId xmlns:p14="http://schemas.microsoft.com/office/powerpoint/2010/main" val="35156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54000">
              <a:spcBef>
                <a:spcPts val="4800"/>
              </a:spcBef>
            </a:pPr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conducted an initial survey to inform the design of a communication tool for the developers at microsoft </a:t>
            </a: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--....our spot in the design space, and we designed and build CARES, which stands for Colleguaes and Relevant Engineers Support.</a:t>
            </a:r>
          </a:p>
          <a:p>
            <a:pPr marL="254000">
              <a:spcBef>
                <a:spcPts val="4800"/>
              </a:spcBef>
            </a:pPr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 marL="254000">
              <a:spcBef>
                <a:spcPts val="4800"/>
              </a:spcBef>
            </a:pPr>
            <a:endParaRPr lang="en-US" sz="2600" b="1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 marL="254000">
              <a:spcBef>
                <a:spcPts val="4800"/>
              </a:spcBef>
            </a:pPr>
            <a:r>
              <a:rPr lang="en-US" sz="2600" b="1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Design space </a:t>
            </a:r>
          </a:p>
          <a:p>
            <a:pPr marL="254000">
              <a:lnSpc>
                <a:spcPct val="1000"/>
              </a:lnSpc>
              <a:spcBef>
                <a:spcPts val="4800"/>
              </a:spcBef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Functionality</a:t>
            </a:r>
          </a:p>
          <a:p>
            <a:pPr marL="254000">
              <a:lnSpc>
                <a:spcPct val="1000"/>
              </a:lnSpc>
              <a:spcBef>
                <a:spcPts val="4800"/>
              </a:spcBef>
              <a:buSzPct val="125000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Audience (coeditors, callers/callees, dependencies, ..)  Message  (automatic / user written)Scenario (4 scenarios from survey)UI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Scope (method, class, file, project, solution)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Impetus / what's causing the user to write a message 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 When to write a message? Frequent writing or rare?Attention grabbing?</a:t>
            </a:r>
          </a:p>
        </p:txBody>
      </p:sp>
    </p:spTree>
    <p:extLst>
      <p:ext uri="{BB962C8B-B14F-4D97-AF65-F5344CB8AC3E}">
        <p14:creationId xmlns:p14="http://schemas.microsoft.com/office/powerpoint/2010/main" val="2104077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conducted an initial survey to inform the design of a communication tool for the developers at microsoft</a:t>
            </a: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coordination: e.g. communication requiring negotiation or extended interaction</a:t>
            </a: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seeking information</a:t>
            </a: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courtesy: e.g. warning someone that you are about to change their code</a:t>
            </a: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26% said they would pick a person they already knew </a:t>
            </a: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Conversations occur frequently (2-5 per work task; at least once a day when coding).</a:t>
            </a:r>
          </a:p>
          <a:p>
            <a:endParaRPr lang="en-US" sz="800">
              <a:solidFill>
                <a:srgbClr val="000000"/>
              </a:solidFill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The outcome of most conversation is still relevant.</a:t>
            </a:r>
          </a:p>
        </p:txBody>
      </p:sp>
    </p:spTree>
    <p:extLst>
      <p:ext uri="{BB962C8B-B14F-4D97-AF65-F5344CB8AC3E}">
        <p14:creationId xmlns:p14="http://schemas.microsoft.com/office/powerpoint/2010/main" val="3746487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9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last summer I’ve been busy with an internship at Microsoft Research </a:t>
            </a:r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(together with Andrew Begel)</a:t>
            </a:r>
          </a:p>
        </p:txBody>
      </p:sp>
    </p:spTree>
    <p:extLst>
      <p:ext uri="{BB962C8B-B14F-4D97-AF65-F5344CB8AC3E}">
        <p14:creationId xmlns:p14="http://schemas.microsoft.com/office/powerpoint/2010/main" val="1634540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focus of the Summer Project was on communication between developers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From past studies, it emerges that delayed communication (or, especially, lack of thereof) cause problems [stalling, merging, misunderstandings] and delays. [for paper: question 10 from survey]</a:t>
            </a: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can we make it easier for developers to communicate with each other (about code)?</a:t>
            </a:r>
          </a:p>
        </p:txBody>
      </p:sp>
    </p:spTree>
    <p:extLst>
      <p:ext uri="{BB962C8B-B14F-4D97-AF65-F5344CB8AC3E}">
        <p14:creationId xmlns:p14="http://schemas.microsoft.com/office/powerpoint/2010/main" val="3794971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conducted an initial survey to inform the design of a communication tool for the developers at microsoft</a:t>
            </a: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coordination: e.g. communication requiring negotiation or extended interaction</a:t>
            </a: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seeking information</a:t>
            </a:r>
          </a:p>
          <a:p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courtesy: e.g. warning someone that you are about to change their code</a:t>
            </a:r>
          </a:p>
          <a:p>
            <a:endParaRPr 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26% said they would pick a person they already knew </a:t>
            </a: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Conversations occur frequently (2-5 per work task; at least once a day when coding).</a:t>
            </a:r>
          </a:p>
          <a:p>
            <a:endParaRPr lang="en-US" sz="800">
              <a:solidFill>
                <a:srgbClr val="000000"/>
              </a:solidFill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buSzPct val="80000"/>
              <a:buFont typeface="Lucida Grande" charset="0"/>
              <a:buChar char="‣"/>
            </a:pPr>
            <a:r>
              <a:rPr lang="en-US" sz="270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The outcome of most conversation is still relevant.</a:t>
            </a:r>
          </a:p>
        </p:txBody>
      </p:sp>
    </p:spTree>
    <p:extLst>
      <p:ext uri="{BB962C8B-B14F-4D97-AF65-F5344CB8AC3E}">
        <p14:creationId xmlns:p14="http://schemas.microsoft.com/office/powerpoint/2010/main" val="2976868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54000">
              <a:spcBef>
                <a:spcPts val="4800"/>
              </a:spcBef>
            </a:pPr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conducted an initial survey to inform the design of a communication tool for the developers at microsoft </a:t>
            </a: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--....our spot in the design space, and we designed and build CARES, which stands for Colleguaes and Relevant Engineers Support.</a:t>
            </a:r>
          </a:p>
          <a:p>
            <a:pPr marL="254000">
              <a:spcBef>
                <a:spcPts val="4800"/>
              </a:spcBef>
            </a:pPr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 marL="254000">
              <a:spcBef>
                <a:spcPts val="4800"/>
              </a:spcBef>
            </a:pPr>
            <a:endParaRPr lang="en-US" sz="2600" b="1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 marL="254000">
              <a:spcBef>
                <a:spcPts val="4800"/>
              </a:spcBef>
            </a:pPr>
            <a:r>
              <a:rPr lang="en-US" sz="2600" b="1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Design space </a:t>
            </a:r>
          </a:p>
          <a:p>
            <a:pPr marL="254000">
              <a:lnSpc>
                <a:spcPct val="1000"/>
              </a:lnSpc>
              <a:spcBef>
                <a:spcPts val="4800"/>
              </a:spcBef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Functionality</a:t>
            </a:r>
          </a:p>
          <a:p>
            <a:pPr marL="254000">
              <a:lnSpc>
                <a:spcPct val="1000"/>
              </a:lnSpc>
              <a:spcBef>
                <a:spcPts val="4800"/>
              </a:spcBef>
              <a:buSzPct val="125000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Audience (coeditors, callers/callees, dependencies, ..)  Message  (automatic / user written)Scenario (4 scenarios from survey)UI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Scope (method, class, file, project, solution)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Impetus / what's causing the user to write a message 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 When to write a message? Frequent writing or rare?Attention grabbing?</a:t>
            </a:r>
          </a:p>
        </p:txBody>
      </p:sp>
    </p:spTree>
    <p:extLst>
      <p:ext uri="{BB962C8B-B14F-4D97-AF65-F5344CB8AC3E}">
        <p14:creationId xmlns:p14="http://schemas.microsoft.com/office/powerpoint/2010/main" val="107422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focus of the Summer Project was on communication between developers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From past studies, it emerges that delayed communication (or, especially, lack of thereof) cause problems [stalling, merging, misunderstandings] and delays. [for paper: question 10 from survey]</a:t>
            </a: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can we make it easier for developers to communicate with each other (about code)?</a:t>
            </a:r>
          </a:p>
        </p:txBody>
      </p:sp>
    </p:spTree>
    <p:extLst>
      <p:ext uri="{BB962C8B-B14F-4D97-AF65-F5344CB8AC3E}">
        <p14:creationId xmlns:p14="http://schemas.microsoft.com/office/powerpoint/2010/main" val="1279372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 thanks to the survey result, we could pick our spot in the design space, and we designed and build CARES, which stands for Colleguaes and Relevant Engineers Support. </a:t>
            </a: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CARES is a Visual Studio plug-in that shows people that are relevant for the file that we are viewing</a:t>
            </a: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4800"/>
              </a:spcBef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--</a:t>
            </a:r>
          </a:p>
          <a:p>
            <a:pPr>
              <a:spcBef>
                <a:spcPts val="4800"/>
              </a:spcBef>
            </a:pPr>
            <a:endParaRPr lang="en-US" sz="2600" b="1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>
              <a:spcBef>
                <a:spcPts val="4800"/>
              </a:spcBef>
            </a:pPr>
            <a:r>
              <a:rPr lang="en-US" sz="2600" b="1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Design space </a:t>
            </a:r>
          </a:p>
          <a:p>
            <a:pPr>
              <a:lnSpc>
                <a:spcPct val="1000"/>
              </a:lnSpc>
              <a:spcBef>
                <a:spcPts val="4800"/>
              </a:spcBef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Functionality</a:t>
            </a:r>
          </a:p>
          <a:p>
            <a:pPr>
              <a:lnSpc>
                <a:spcPct val="1000"/>
              </a:lnSpc>
              <a:spcBef>
                <a:spcPts val="4800"/>
              </a:spcBef>
              <a:buSzPct val="125000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Audience (coeditors, callers/callees, dependencies, ..)  Message  (automatic / user written)Scenario (4 scenarios from survey)UI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Scope (method, class, file, project, solution)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Impetus / what's causing the user to write a message </a:t>
            </a:r>
          </a:p>
          <a:p>
            <a:pPr marL="1270000" lvl="1" indent="-508000">
              <a:lnSpc>
                <a:spcPct val="1000"/>
              </a:lnSpc>
              <a:spcBef>
                <a:spcPts val="4800"/>
              </a:spcBef>
              <a:buSzPct val="125000"/>
              <a:buFontTx/>
              <a:buChar char="•"/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 When to write a message? Frequent writing or rare?Attention grabbing?</a:t>
            </a:r>
          </a:p>
        </p:txBody>
      </p:sp>
    </p:spTree>
    <p:extLst>
      <p:ext uri="{BB962C8B-B14F-4D97-AF65-F5344CB8AC3E}">
        <p14:creationId xmlns:p14="http://schemas.microsoft.com/office/powerpoint/2010/main" val="1828515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 can see CARES in the top right corner (click) </a:t>
            </a: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CARES can help discovering who we can talk to if we have a question about this code, </a:t>
            </a:r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40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we hover a person with the mouse, we can see extra information that can help developers understand who each person is and who’s best to contact</a:t>
            </a: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 example, we we can see information about this person’s work on the file (such as  how many check-ins she did)</a:t>
            </a:r>
          </a:p>
        </p:txBody>
      </p:sp>
    </p:spTree>
    <p:extLst>
      <p:ext uri="{BB962C8B-B14F-4D97-AF65-F5344CB8AC3E}">
        <p14:creationId xmlns:p14="http://schemas.microsoft.com/office/powerpoint/2010/main" val="657244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Once the developers picked the person that can best address his needs, CARES also helps him getting in touch with this person.</a:t>
            </a:r>
          </a:p>
          <a:p>
            <a:endParaRPr lang="en-US" sz="2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do this by showing where this person works, whether she is free at the moment, and finally by providing easy one-click button to directly contact her via email, instant messages, phone or also screensharing.</a:t>
            </a:r>
            <a:endParaRPr lang="en-US" sz="31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85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CARES was deployed to microsoft employees and we conducted a few interviews with them.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and, from our preliminary results, we believe that CARES makes it easier for developers to communicate with each other about code. </a:t>
            </a: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--</a:t>
            </a:r>
          </a:p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also, we are now busy with a study of CARES usage over few weeks of use by the developers</a:t>
            </a:r>
          </a:p>
        </p:txBody>
      </p:sp>
    </p:spTree>
    <p:extLst>
      <p:ext uri="{BB962C8B-B14F-4D97-AF65-F5344CB8AC3E}">
        <p14:creationId xmlns:p14="http://schemas.microsoft.com/office/powerpoint/2010/main" val="166212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...we have a tool demo paper here at ICSE, 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..and we’re also working on a full paper about CARES,..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54000">
              <a:spcBef>
                <a:spcPts val="4800"/>
              </a:spcBef>
            </a:pPr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conducted an initial survey to inform the design of a communication tool for the developers at microsoft </a:t>
            </a: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94 respondents</a:t>
            </a:r>
          </a:p>
        </p:txBody>
      </p:sp>
    </p:spTree>
    <p:extLst>
      <p:ext uri="{BB962C8B-B14F-4D97-AF65-F5344CB8AC3E}">
        <p14:creationId xmlns:p14="http://schemas.microsoft.com/office/powerpoint/2010/main" val="374014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discuss a change I want to make to the code</a:t>
            </a:r>
          </a:p>
          <a:p>
            <a:r>
              <a:rPr lang="en-US" sz="4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know if my use case was supported by the code</a:t>
            </a:r>
          </a:p>
        </p:txBody>
      </p:sp>
    </p:spTree>
    <p:extLst>
      <p:ext uri="{BB962C8B-B14F-4D97-AF65-F5344CB8AC3E}">
        <p14:creationId xmlns:p14="http://schemas.microsoft.com/office/powerpoint/2010/main" val="387597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4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ask how the code worked</a:t>
            </a:r>
          </a:p>
          <a:p>
            <a:r>
              <a:rPr lang="en-US" sz="4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ask why the code was written that way</a:t>
            </a:r>
          </a:p>
        </p:txBody>
      </p:sp>
    </p:spTree>
    <p:extLst>
      <p:ext uri="{BB962C8B-B14F-4D97-AF65-F5344CB8AC3E}">
        <p14:creationId xmlns:p14="http://schemas.microsoft.com/office/powerpoint/2010/main" val="416861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54000">
              <a:spcBef>
                <a:spcPts val="4800"/>
              </a:spcBef>
            </a:pPr>
            <a:r>
              <a:rPr lang="en-US" sz="260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....our spot in the design space, and we designed and build CARES, which stands for Colleguaes and Relevant Engineers Support.</a:t>
            </a:r>
          </a:p>
        </p:txBody>
      </p:sp>
    </p:spTree>
    <p:extLst>
      <p:ext uri="{BB962C8B-B14F-4D97-AF65-F5344CB8AC3E}">
        <p14:creationId xmlns:p14="http://schemas.microsoft.com/office/powerpoint/2010/main" val="157241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 can see CARES in the top right corner (click) </a:t>
            </a: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CARES can help discovering who we can talk to if we have a question about this code, </a:t>
            </a:r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60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  <a:p>
            <a:endParaRPr lang="en-US" sz="2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3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we hover a person with the mouse, we can see extra information that can help developers understand who each person is and who’s best to contact</a:t>
            </a:r>
          </a:p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 example, we we can see information about this person’s work on the file (such as  how many check-ins she did)</a:t>
            </a:r>
          </a:p>
        </p:txBody>
      </p:sp>
    </p:spTree>
    <p:extLst>
      <p:ext uri="{BB962C8B-B14F-4D97-AF65-F5344CB8AC3E}">
        <p14:creationId xmlns:p14="http://schemas.microsoft.com/office/powerpoint/2010/main" val="299005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85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113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39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52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17755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272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301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598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05124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96253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50077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26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77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7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660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135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51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2522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8108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080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438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9942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95270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27440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8497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060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136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8830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212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661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3930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811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517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795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9167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7258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092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5360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2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528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474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630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148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857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318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321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642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54985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57577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62816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755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441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062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145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6320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566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505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52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62550" cy="722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1270000"/>
            <a:ext cx="5162550" cy="722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1204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2606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82924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0166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459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076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979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174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6457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423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49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4054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768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7030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63106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1853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954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6514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606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694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833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56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456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108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144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362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2562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14371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295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704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5986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900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081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5831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580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739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299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82756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71736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71981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274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6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0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6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53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994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77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7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60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17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81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60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40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33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964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507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3749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2416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1564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70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79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34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6760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85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6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80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62550" cy="722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1270000"/>
            <a:ext cx="5162550" cy="722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131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9748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1166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3067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91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44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04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209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7158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3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8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14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05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217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2200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638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32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08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859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776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8118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2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9685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083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24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3163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9411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8805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184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801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8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03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399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8305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32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69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91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36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4716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16997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94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277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963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067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02299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6198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9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379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3323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1096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6150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02449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88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2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58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25144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99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9731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116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411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572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360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01092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4026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360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5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77500" cy="72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77500" cy="72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hyperlink" Target="mailto:n.miles@live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hyperlink" Target="mailto:n.miles@live.co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hyperlink" Target="mailto:n.miles@liv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hyperlink" Target="mailto:n.miles@live.co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hyperlink" Target="mailto:n.miles@live.co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14845" r="51660" b="63190"/>
          <a:stretch>
            <a:fillRect/>
          </a:stretch>
        </p:blipFill>
        <p:spPr bwMode="auto">
          <a:xfrm>
            <a:off x="2006600" y="1231900"/>
            <a:ext cx="42799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/>
          </p:cNvSpPr>
          <p:nvPr/>
        </p:nvSpPr>
        <p:spPr bwMode="auto">
          <a:xfrm flipH="1">
            <a:off x="4064000" y="1739900"/>
            <a:ext cx="2463800" cy="1955800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1104900" y="355600"/>
            <a:ext cx="546100" cy="899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Communication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8319" y="-1156493"/>
            <a:ext cx="9602787" cy="12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1104900" y="355600"/>
            <a:ext cx="546100" cy="899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6997700" y="1765300"/>
            <a:ext cx="4775200" cy="289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1562100" y="5372100"/>
            <a:ext cx="9004300" cy="289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1562100" y="330200"/>
            <a:ext cx="6680200" cy="4330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Communication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0000"/>
              <a:t>reasons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8319" y="-1156493"/>
            <a:ext cx="9602787" cy="12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1104900" y="355600"/>
            <a:ext cx="546100" cy="899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6997700" y="1765300"/>
            <a:ext cx="4775200" cy="289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1562100" y="5372100"/>
            <a:ext cx="9004300" cy="289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Communication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5"/>
          <a:stretch>
            <a:fillRect/>
          </a:stretch>
        </p:blipFill>
        <p:spPr bwMode="auto">
          <a:xfrm>
            <a:off x="0" y="3390900"/>
            <a:ext cx="1300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0" y="2914650"/>
            <a:ext cx="13004800" cy="2641600"/>
          </a:xfrm>
          <a:prstGeom prst="rect">
            <a:avLst/>
          </a:prstGeom>
          <a:gradFill rotWithShape="0">
            <a:gsLst>
              <a:gs pos="0">
                <a:srgbClr val="BAD9EF">
                  <a:alpha val="0"/>
                </a:srgbClr>
              </a:gs>
              <a:gs pos="55957">
                <a:srgbClr val="6199CE">
                  <a:alpha val="0"/>
                </a:srgbClr>
              </a:gs>
              <a:gs pos="68393">
                <a:srgbClr val="5692C5">
                  <a:alpha val="0"/>
                </a:srgbClr>
              </a:gs>
              <a:gs pos="83418">
                <a:srgbClr val="4A8BBB">
                  <a:alpha val="0"/>
                </a:srgbClr>
              </a:gs>
              <a:gs pos="87860">
                <a:srgbClr val="4D8BBE">
                  <a:alpha val="0"/>
                </a:srgbClr>
              </a:gs>
              <a:gs pos="98962">
                <a:srgbClr val="508AC0">
                  <a:alpha val="0"/>
                </a:srgbClr>
              </a:gs>
              <a:gs pos="100000">
                <a:srgbClr val="508AC0">
                  <a:alpha val="0"/>
                </a:srgbClr>
              </a:gs>
            </a:gsLst>
            <a:lin ang="162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8319" y="-1156493"/>
            <a:ext cx="9602787" cy="12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1104900" y="355600"/>
            <a:ext cx="546100" cy="899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6997700" y="1765300"/>
            <a:ext cx="4775200" cy="289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Communication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8319" y="-1156493"/>
            <a:ext cx="9602787" cy="12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1104900" y="355600"/>
            <a:ext cx="546100" cy="899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Communication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xfrm>
            <a:off x="1270000" y="1638300"/>
            <a:ext cx="10464800" cy="6299200"/>
          </a:xfrm>
          <a:ln/>
        </p:spPr>
        <p:txBody>
          <a:bodyPr/>
          <a:lstStyle/>
          <a:p>
            <a:r>
              <a:rPr lang="en-US" sz="20000"/>
              <a:t>selecting a person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838200" y="1841500"/>
            <a:ext cx="11925300" cy="784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/>
          </p:cNvSpPr>
          <p:nvPr/>
        </p:nvSpPr>
        <p:spPr bwMode="auto">
          <a:xfrm>
            <a:off x="838200" y="4660900"/>
            <a:ext cx="11925300" cy="502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Freeform 4"/>
          <p:cNvSpPr>
            <a:spLocks/>
          </p:cNvSpPr>
          <p:nvPr/>
        </p:nvSpPr>
        <p:spPr bwMode="auto">
          <a:xfrm>
            <a:off x="6662738" y="9182100"/>
            <a:ext cx="1295400" cy="639763"/>
          </a:xfrm>
          <a:custGeom>
            <a:avLst/>
            <a:gdLst>
              <a:gd name="T0" fmla="*/ 0 w 21600"/>
              <a:gd name="T1" fmla="*/ 21600 h 21600"/>
              <a:gd name="T2" fmla="*/ 7033 w 21600"/>
              <a:gd name="T3" fmla="*/ 2546 h 21600"/>
              <a:gd name="T4" fmla="*/ 13312 w 21600"/>
              <a:gd name="T5" fmla="*/ 0 h 21600"/>
              <a:gd name="T6" fmla="*/ 16326 w 21600"/>
              <a:gd name="T7" fmla="*/ 3055 h 21600"/>
              <a:gd name="T8" fmla="*/ 19088 w 21600"/>
              <a:gd name="T9" fmla="*/ 7128 h 21600"/>
              <a:gd name="T10" fmla="*/ 21600 w 21600"/>
              <a:gd name="T11" fmla="*/ 17820 h 21600"/>
              <a:gd name="T12" fmla="*/ 0 w 21600"/>
              <a:gd name="T13" fmla="*/ 21600 h 21600"/>
              <a:gd name="T14" fmla="*/ 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7033" y="2546"/>
                </a:lnTo>
                <a:lnTo>
                  <a:pt x="13312" y="0"/>
                </a:lnTo>
                <a:lnTo>
                  <a:pt x="16326" y="3055"/>
                </a:lnTo>
                <a:lnTo>
                  <a:pt x="19088" y="7128"/>
                </a:lnTo>
                <a:lnTo>
                  <a:pt x="21600" y="178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/>
          </p:nvPr>
        </p:nvSpPr>
        <p:spPr>
          <a:xfrm>
            <a:off x="1016000" y="1638300"/>
            <a:ext cx="10972800" cy="6299200"/>
          </a:xfrm>
          <a:ln/>
        </p:spPr>
        <p:txBody>
          <a:bodyPr/>
          <a:lstStyle/>
          <a:p>
            <a:r>
              <a:rPr lang="en-US" sz="20000"/>
              <a:t>contacting a person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041650"/>
            <a:ext cx="36449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5"/>
          <a:stretch>
            <a:fillRect/>
          </a:stretch>
        </p:blipFill>
        <p:spPr bwMode="auto">
          <a:xfrm>
            <a:off x="0" y="3390900"/>
            <a:ext cx="1300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0" y="2914650"/>
            <a:ext cx="13004800" cy="2641600"/>
          </a:xfrm>
          <a:prstGeom prst="rect">
            <a:avLst/>
          </a:prstGeom>
          <a:gradFill rotWithShape="0">
            <a:gsLst>
              <a:gs pos="0">
                <a:srgbClr val="BAD9EF">
                  <a:alpha val="0"/>
                </a:srgbClr>
              </a:gs>
              <a:gs pos="55957">
                <a:srgbClr val="6199CE">
                  <a:alpha val="0"/>
                </a:srgbClr>
              </a:gs>
              <a:gs pos="68393">
                <a:srgbClr val="5692C5">
                  <a:alpha val="0"/>
                </a:srgbClr>
              </a:gs>
              <a:gs pos="83418">
                <a:srgbClr val="4A8BBB">
                  <a:alpha val="0"/>
                </a:srgbClr>
              </a:gs>
              <a:gs pos="87860">
                <a:srgbClr val="4D8BBE">
                  <a:alpha val="0"/>
                </a:srgbClr>
              </a:gs>
              <a:gs pos="98962">
                <a:srgbClr val="508AC0">
                  <a:alpha val="0"/>
                </a:srgbClr>
              </a:gs>
              <a:gs pos="100000">
                <a:srgbClr val="508AC0">
                  <a:alpha val="0"/>
                </a:srgbClr>
              </a:gs>
            </a:gsLst>
            <a:lin ang="162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393700" y="393700"/>
            <a:ext cx="10629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700" b="1">
                <a:solidFill>
                  <a:srgbClr val="E6E6E4"/>
                </a:solidFill>
                <a:ea typeface="Gill Sans" charset="0"/>
                <a:cs typeface="Gill Sans" charset="0"/>
              </a:rPr>
              <a:t>Facilitating Enterprise Software Developer Communication with CARES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546100" y="3346450"/>
            <a:ext cx="11899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rIns="50800" bIns="508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sz="3800" b="1">
                <a:solidFill>
                  <a:srgbClr val="000080"/>
                </a:solidFill>
                <a:ea typeface="Gill Sans" charset="0"/>
                <a:cs typeface="Gill Sans" charset="0"/>
              </a:rPr>
              <a:t>Anja Guzzi</a:t>
            </a:r>
          </a:p>
          <a:p>
            <a:pPr algn="r"/>
            <a:r>
              <a:rPr lang="en-US" sz="1900">
                <a:solidFill>
                  <a:srgbClr val="00008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Delft University of  Technology - The Netherlands</a:t>
            </a:r>
          </a:p>
          <a:p>
            <a:pPr algn="r"/>
            <a:endParaRPr lang="en-US" sz="1700">
              <a:solidFill>
                <a:srgbClr val="000080"/>
              </a:solidFill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 algn="r"/>
            <a:r>
              <a:rPr lang="en-US" sz="3300" b="1">
                <a:solidFill>
                  <a:srgbClr val="000080"/>
                </a:solidFill>
                <a:ea typeface="Gill Sans" charset="0"/>
                <a:cs typeface="Gill Sans" charset="0"/>
              </a:rPr>
              <a:t>Andrew Begel</a:t>
            </a:r>
          </a:p>
          <a:p>
            <a:pPr algn="r"/>
            <a:r>
              <a:rPr lang="en-US" sz="3300" b="1">
                <a:solidFill>
                  <a:srgbClr val="000080"/>
                </a:solidFill>
                <a:ea typeface="Gill Sans" charset="0"/>
                <a:cs typeface="Gill Sans" charset="0"/>
              </a:rPr>
              <a:t>Jessica K. Miller</a:t>
            </a:r>
          </a:p>
          <a:p>
            <a:pPr algn="r"/>
            <a:r>
              <a:rPr lang="en-US" sz="3300" b="1">
                <a:solidFill>
                  <a:srgbClr val="000080"/>
                </a:solidFill>
                <a:ea typeface="Gill Sans" charset="0"/>
                <a:cs typeface="Gill Sans" charset="0"/>
              </a:rPr>
              <a:t>Krishna Nareddy</a:t>
            </a:r>
          </a:p>
          <a:p>
            <a:pPr algn="r"/>
            <a:r>
              <a:rPr lang="en-US" sz="1900">
                <a:solidFill>
                  <a:srgbClr val="00008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Microsoft Research - USA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041650"/>
            <a:ext cx="36449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6146800"/>
            <a:ext cx="3175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066800"/>
            <a:ext cx="3175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49900"/>
            <a:ext cx="3175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930400"/>
            <a:ext cx="3175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CARES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419100" y="5524500"/>
            <a:ext cx="7962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C1C1C1"/>
                </a:solidFill>
                <a:ea typeface="Gill Sans" charset="0"/>
                <a:cs typeface="Gill Sans" charset="0"/>
              </a:rPr>
              <a:t>Visual Studio 2010 Extension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8166100" y="2146300"/>
            <a:ext cx="990600" cy="2400300"/>
            <a:chOff x="0" y="0"/>
            <a:chExt cx="624" cy="1512"/>
          </a:xfrm>
        </p:grpSpPr>
        <p:sp>
          <p:nvSpPr>
            <p:cNvPr id="58370" name="AutoShape 2"/>
            <p:cNvSpPr>
              <a:spLocks/>
            </p:cNvSpPr>
            <p:nvPr/>
          </p:nvSpPr>
          <p:spPr bwMode="auto">
            <a:xfrm>
              <a:off x="32" y="24"/>
              <a:ext cx="568" cy="1464"/>
            </a:xfrm>
            <a:prstGeom prst="roundRect">
              <a:avLst>
                <a:gd name="adj" fmla="val 21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371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3" name="Rectangle 5"/>
          <p:cNvSpPr>
            <a:spLocks/>
          </p:cNvSpPr>
          <p:nvPr/>
        </p:nvSpPr>
        <p:spPr bwMode="auto">
          <a:xfrm>
            <a:off x="6705600" y="7823200"/>
            <a:ext cx="2406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discovery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/>
          </p:cNvSpPr>
          <p:nvPr/>
        </p:nvSpPr>
        <p:spPr bwMode="auto">
          <a:xfrm>
            <a:off x="6705600" y="7823200"/>
            <a:ext cx="2406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discovery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t="9552" r="789" b="3581"/>
          <a:stretch>
            <a:fillRect/>
          </a:stretch>
        </p:blipFill>
        <p:spPr bwMode="auto">
          <a:xfrm>
            <a:off x="8991600" y="25273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8978900" y="4730750"/>
            <a:ext cx="3708400" cy="1358900"/>
            <a:chOff x="0" y="0"/>
            <a:chExt cx="2336" cy="856"/>
          </a:xfrm>
        </p:grpSpPr>
        <p:sp>
          <p:nvSpPr>
            <p:cNvPr id="60420" name="AutoShape 4"/>
            <p:cNvSpPr>
              <a:spLocks/>
            </p:cNvSpPr>
            <p:nvPr/>
          </p:nvSpPr>
          <p:spPr bwMode="auto">
            <a:xfrm>
              <a:off x="32" y="24"/>
              <a:ext cx="2280" cy="808"/>
            </a:xfrm>
            <a:prstGeom prst="roundRect">
              <a:avLst>
                <a:gd name="adj" fmla="val 14847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0421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3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7051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t="9552" r="789" b="3581"/>
          <a:stretch>
            <a:fillRect/>
          </a:stretch>
        </p:blipFill>
        <p:spPr bwMode="auto">
          <a:xfrm>
            <a:off x="8991600" y="25273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8966200" y="2451100"/>
            <a:ext cx="431800" cy="876300"/>
            <a:chOff x="0" y="0"/>
            <a:chExt cx="272" cy="552"/>
          </a:xfrm>
        </p:grpSpPr>
        <p:sp>
          <p:nvSpPr>
            <p:cNvPr id="62467" name="AutoShape 3"/>
            <p:cNvSpPr>
              <a:spLocks/>
            </p:cNvSpPr>
            <p:nvPr/>
          </p:nvSpPr>
          <p:spPr bwMode="auto">
            <a:xfrm>
              <a:off x="32" y="24"/>
              <a:ext cx="216" cy="504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468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9029700" y="4457700"/>
            <a:ext cx="3683000" cy="317500"/>
            <a:chOff x="0" y="0"/>
            <a:chExt cx="2320" cy="200"/>
          </a:xfrm>
        </p:grpSpPr>
        <p:sp>
          <p:nvSpPr>
            <p:cNvPr id="62470" name="AutoShape 6"/>
            <p:cNvSpPr>
              <a:spLocks/>
            </p:cNvSpPr>
            <p:nvPr/>
          </p:nvSpPr>
          <p:spPr bwMode="auto">
            <a:xfrm>
              <a:off x="24" y="24"/>
              <a:ext cx="2272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47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9029700" y="3238500"/>
            <a:ext cx="3683000" cy="317500"/>
            <a:chOff x="0" y="0"/>
            <a:chExt cx="2320" cy="200"/>
          </a:xfrm>
        </p:grpSpPr>
        <p:sp>
          <p:nvSpPr>
            <p:cNvPr id="62473" name="AutoShape 9"/>
            <p:cNvSpPr>
              <a:spLocks/>
            </p:cNvSpPr>
            <p:nvPr/>
          </p:nvSpPr>
          <p:spPr bwMode="auto">
            <a:xfrm>
              <a:off x="24" y="24"/>
              <a:ext cx="2272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474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8" name="Group 14"/>
          <p:cNvGrpSpPr>
            <a:grpSpLocks/>
          </p:cNvGrpSpPr>
          <p:nvPr/>
        </p:nvGrpSpPr>
        <p:grpSpPr bwMode="auto">
          <a:xfrm>
            <a:off x="9867900" y="2984500"/>
            <a:ext cx="1409700" cy="317500"/>
            <a:chOff x="0" y="0"/>
            <a:chExt cx="888" cy="200"/>
          </a:xfrm>
        </p:grpSpPr>
        <p:sp>
          <p:nvSpPr>
            <p:cNvPr id="62476" name="AutoShape 12"/>
            <p:cNvSpPr>
              <a:spLocks/>
            </p:cNvSpPr>
            <p:nvPr/>
          </p:nvSpPr>
          <p:spPr bwMode="auto">
            <a:xfrm>
              <a:off x="24" y="24"/>
              <a:ext cx="840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477" name="Picture 1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9" name="Rectangle 15"/>
          <p:cNvSpPr>
            <a:spLocks/>
          </p:cNvSpPr>
          <p:nvPr/>
        </p:nvSpPr>
        <p:spPr bwMode="auto">
          <a:xfrm>
            <a:off x="6705600" y="7823200"/>
            <a:ext cx="2330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initiation</a:t>
            </a:r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7051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Identity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1725" y="-1901825"/>
            <a:ext cx="10795000" cy="135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2171700" y="1168400"/>
            <a:ext cx="11087100" cy="793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2222500" y="2908300"/>
            <a:ext cx="265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Miles</a:t>
            </a: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n.miles@live.com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v-nora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42900"/>
            <a:ext cx="131318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4584700" y="1168400"/>
            <a:ext cx="3441700" cy="544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2222500" y="2908300"/>
            <a:ext cx="265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Miles</a:t>
            </a: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n.miles@live.com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v-nora</a:t>
            </a:r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7988300" y="2876550"/>
            <a:ext cx="2940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</a:t>
            </a:r>
            <a:r>
              <a:rPr lang="en-US" sz="2800" b="1">
                <a:ea typeface="Gill Sans" charset="0"/>
                <a:cs typeface="Gill Sans" charset="0"/>
              </a:rPr>
              <a:t>Smith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</a:t>
            </a:r>
            <a:r>
              <a:rPr lang="en-US" sz="2800" b="1" u="sng">
                <a:ea typeface="Gill Sans" charset="0"/>
                <a:cs typeface="Gill Sans" charset="0"/>
                <a:hlinkClick r:id="rId4"/>
              </a:rPr>
              <a:t>smith</a:t>
            </a:r>
            <a:r>
              <a:rPr lang="en-US" sz="2800" u="sng">
                <a:ea typeface="Gill Sans" charset="0"/>
                <a:cs typeface="Gill Sans" charset="0"/>
                <a:hlinkClick r:id="rId4"/>
              </a:rPr>
              <a:t>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ea typeface="Gill Sans" charset="0"/>
                <a:cs typeface="Gill Sans" charset="0"/>
              </a:rPr>
              <a:t>norasmi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883400"/>
            <a:ext cx="8234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30300"/>
            <a:ext cx="114173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/>
          </p:cNvSpPr>
          <p:nvPr/>
        </p:nvSpPr>
        <p:spPr bwMode="auto">
          <a:xfrm>
            <a:off x="2222500" y="2908300"/>
            <a:ext cx="265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Miles</a:t>
            </a: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n.miles@live.com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v-nora</a:t>
            </a: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7988300" y="2876550"/>
            <a:ext cx="2940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</a:t>
            </a:r>
            <a:r>
              <a:rPr lang="en-US" sz="2800" b="1">
                <a:ea typeface="Gill Sans" charset="0"/>
                <a:cs typeface="Gill Sans" charset="0"/>
              </a:rPr>
              <a:t>Smith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</a:t>
            </a:r>
            <a:r>
              <a:rPr lang="en-US" sz="2800" b="1" u="sng">
                <a:ea typeface="Gill Sans" charset="0"/>
                <a:cs typeface="Gill Sans" charset="0"/>
                <a:hlinkClick r:id="rId4"/>
              </a:rPr>
              <a:t>smith</a:t>
            </a:r>
            <a:r>
              <a:rPr lang="en-US" sz="2800" u="sng">
                <a:ea typeface="Gill Sans" charset="0"/>
                <a:cs typeface="Gill Sans" charset="0"/>
                <a:hlinkClick r:id="rId4"/>
              </a:rPr>
              <a:t>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ea typeface="Gill Sans" charset="0"/>
                <a:cs typeface="Gill Sans" charset="0"/>
              </a:rPr>
              <a:t>norasmi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883400"/>
            <a:ext cx="8234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176" r="3641" b="51009"/>
          <a:stretch>
            <a:fillRect/>
          </a:stretch>
        </p:blipFill>
        <p:spPr bwMode="auto">
          <a:xfrm>
            <a:off x="1320800" y="-495300"/>
            <a:ext cx="8585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4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49115" r="3641" b="7069"/>
          <a:stretch>
            <a:fillRect/>
          </a:stretch>
        </p:blipFill>
        <p:spPr bwMode="auto">
          <a:xfrm>
            <a:off x="1320800" y="4838700"/>
            <a:ext cx="8585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4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2019300" y="8864600"/>
            <a:ext cx="155098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Andrew Begel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993900" y="939800"/>
            <a:ext cx="3327400" cy="133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Anja Guzzi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t-anguz@microsoft.com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Office 99/3345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Redmond, WA 98052</a:t>
            </a:r>
          </a:p>
          <a:p>
            <a:pPr>
              <a:lnSpc>
                <a:spcPct val="120000"/>
              </a:lnSpc>
            </a:pPr>
            <a:endParaRPr lang="en-US" sz="1500">
              <a:solidFill>
                <a:srgbClr val="656565"/>
              </a:solidFill>
              <a:latin typeface="Courier New Bold" panose="02070609020205020404" pitchFamily="49" charset="0"/>
              <a:cs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641600" y="2260600"/>
            <a:ext cx="10350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Anja:   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5257800" y="368300"/>
            <a:ext cx="2298700" cy="55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June, 2011</a:t>
            </a:r>
          </a:p>
          <a:p>
            <a:pPr algn="r">
              <a:lnSpc>
                <a:spcPct val="120000"/>
              </a:lnSpc>
            </a:pPr>
            <a:endParaRPr lang="en-US" sz="1500">
              <a:solidFill>
                <a:srgbClr val="656565"/>
              </a:solidFill>
              <a:latin typeface="Courier New Bold" panose="02070609020205020404" pitchFamily="49" charset="0"/>
              <a:cs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2997200" y="3251200"/>
            <a:ext cx="520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Devs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536700" y="2768600"/>
            <a:ext cx="8978900" cy="5308600"/>
          </a:xfrm>
          <a:prstGeom prst="rect">
            <a:avLst/>
          </a:prstGeom>
          <a:gradFill rotWithShape="0">
            <a:gsLst>
              <a:gs pos="0">
                <a:srgbClr val="FFFFFF">
                  <a:alpha val="36499"/>
                </a:srgbClr>
              </a:gs>
              <a:gs pos="65804">
                <a:srgbClr val="FFFFFF">
                  <a:alpha val="65782"/>
                </a:srgbClr>
              </a:gs>
              <a:gs pos="66322">
                <a:srgbClr val="FFFFFF">
                  <a:alpha val="66013"/>
                </a:srgbClr>
              </a:gs>
              <a:gs pos="66322">
                <a:srgbClr val="FFFFFF">
                  <a:alpha val="66013"/>
                </a:srgbClr>
              </a:gs>
              <a:gs pos="100000">
                <a:srgbClr val="FFFFFF">
                  <a:alpha val="81000"/>
                </a:srgbClr>
              </a:gs>
            </a:gsLst>
            <a:lin ang="16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5791200" y="-25400"/>
            <a:ext cx="1968500" cy="36830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5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4300"/>
            <a:ext cx="93345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937000"/>
            <a:ext cx="690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343400"/>
            <a:ext cx="9105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2017713" y="3911600"/>
            <a:ext cx="7594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Build a tool to improve communication between developers.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2019300" y="3911600"/>
            <a:ext cx="7620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Build a tool to improve communication between developers.</a:t>
            </a: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7373938" y="771525"/>
            <a:ext cx="4922837" cy="4684713"/>
            <a:chOff x="0" y="0"/>
            <a:chExt cx="3101" cy="2951"/>
          </a:xfrm>
        </p:grpSpPr>
        <p:pic>
          <p:nvPicPr>
            <p:cNvPr id="24591" name="Pictur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1" cy="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Rectangle 16"/>
            <p:cNvSpPr>
              <a:spLocks/>
            </p:cNvSpPr>
            <p:nvPr/>
          </p:nvSpPr>
          <p:spPr bwMode="auto">
            <a:xfrm rot="-83842">
              <a:off x="269" y="334"/>
              <a:ext cx="2559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8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How can we make it easier for developers to communicate with each other (about code)?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5927593" presetClass="entr" presetSubtype="-118301937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6700"/>
            <a:ext cx="113792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2222500" y="2908300"/>
            <a:ext cx="265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Miles</a:t>
            </a: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n.miles@live.com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v-nora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7988300" y="2876550"/>
            <a:ext cx="2940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</a:t>
            </a:r>
            <a:r>
              <a:rPr lang="en-US" sz="2800" b="1">
                <a:ea typeface="Gill Sans" charset="0"/>
                <a:cs typeface="Gill Sans" charset="0"/>
              </a:rPr>
              <a:t>Smith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</a:t>
            </a:r>
            <a:r>
              <a:rPr lang="en-US" sz="2800" b="1" u="sng">
                <a:ea typeface="Gill Sans" charset="0"/>
                <a:cs typeface="Gill Sans" charset="0"/>
                <a:hlinkClick r:id="rId4"/>
              </a:rPr>
              <a:t>smith</a:t>
            </a:r>
            <a:r>
              <a:rPr lang="en-US" sz="2800" u="sng">
                <a:ea typeface="Gill Sans" charset="0"/>
                <a:cs typeface="Gill Sans" charset="0"/>
                <a:hlinkClick r:id="rId4"/>
              </a:rPr>
              <a:t>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ea typeface="Gill Sans" charset="0"/>
                <a:cs typeface="Gill Sans" charset="0"/>
              </a:rPr>
              <a:t>norasmi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883400"/>
            <a:ext cx="8234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Deployment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Adoption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8207" y="332581"/>
            <a:ext cx="8686800" cy="10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/>
          </p:cNvSpPr>
          <p:nvPr/>
        </p:nvSpPr>
        <p:spPr bwMode="auto">
          <a:xfrm>
            <a:off x="584200" y="5981700"/>
            <a:ext cx="4546600" cy="364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1" t="60329" r="3436" b="3514"/>
          <a:stretch>
            <a:fillRect/>
          </a:stretch>
        </p:blipFill>
        <p:spPr bwMode="auto">
          <a:xfrm rot="5400000">
            <a:off x="1400176" y="5851525"/>
            <a:ext cx="40132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/>
          </p:cNvSpPr>
          <p:nvPr/>
        </p:nvSpPr>
        <p:spPr bwMode="auto">
          <a:xfrm>
            <a:off x="711200" y="6108700"/>
            <a:ext cx="4546600" cy="364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Adoption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8207" y="332581"/>
            <a:ext cx="8686800" cy="10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/>
          </p:cNvSpPr>
          <p:nvPr/>
        </p:nvSpPr>
        <p:spPr bwMode="auto">
          <a:xfrm>
            <a:off x="584200" y="5981700"/>
            <a:ext cx="4546600" cy="364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1" t="60329" r="3436" b="3514"/>
          <a:stretch>
            <a:fillRect/>
          </a:stretch>
        </p:blipFill>
        <p:spPr bwMode="auto">
          <a:xfrm rot="5400000">
            <a:off x="1400176" y="5851525"/>
            <a:ext cx="40132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Reception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Reception</a:t>
            </a:r>
          </a:p>
        </p:txBody>
      </p:sp>
      <p:sp>
        <p:nvSpPr>
          <p:cNvPr id="83970" name="Rectangle 2"/>
          <p:cNvSpPr>
            <a:spLocks/>
          </p:cNvSpPr>
          <p:nvPr/>
        </p:nvSpPr>
        <p:spPr bwMode="auto">
          <a:xfrm>
            <a:off x="5816600" y="1295400"/>
            <a:ext cx="5416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“CARES is pretty cool”</a:t>
            </a: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5816600" y="77216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“It is awesome!”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Reception</a:t>
            </a:r>
          </a:p>
        </p:txBody>
      </p:sp>
      <p:sp>
        <p:nvSpPr>
          <p:cNvPr id="84994" name="Rectangle 2"/>
          <p:cNvSpPr>
            <a:spLocks/>
          </p:cNvSpPr>
          <p:nvPr/>
        </p:nvSpPr>
        <p:spPr bwMode="auto">
          <a:xfrm>
            <a:off x="5816600" y="965200"/>
            <a:ext cx="7188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“[It] puts a </a:t>
            </a:r>
            <a:r>
              <a:rPr lang="en-US" sz="4600" b="1">
                <a:ea typeface="Gill Sans" charset="0"/>
                <a:cs typeface="Gill Sans" charset="0"/>
              </a:rPr>
              <a:t>face</a:t>
            </a:r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to the code. Now I know who to talk to.”</a:t>
            </a:r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5816600" y="6718300"/>
            <a:ext cx="718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“Seeing the </a:t>
            </a:r>
            <a:r>
              <a:rPr lang="en-US" sz="4600" b="1">
                <a:ea typeface="Gill Sans" charset="0"/>
                <a:cs typeface="Gill Sans" charset="0"/>
              </a:rPr>
              <a:t>faces</a:t>
            </a:r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of the contributors to the code helps me feel like I am a part of a community.”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Reception</a:t>
            </a:r>
          </a:p>
        </p:txBody>
      </p:sp>
      <p:sp>
        <p:nvSpPr>
          <p:cNvPr id="87042" name="Rectangle 2"/>
          <p:cNvSpPr>
            <a:spLocks/>
          </p:cNvSpPr>
          <p:nvPr/>
        </p:nvSpPr>
        <p:spPr bwMode="auto">
          <a:xfrm>
            <a:off x="5816600" y="317500"/>
            <a:ext cx="7188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“[it is] handy to know who worked on that particular code, especially when it was developed years ago.”</a:t>
            </a:r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5816600" y="6737350"/>
            <a:ext cx="7188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4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“It’s almost always clear who the right person is to contact... I know, based on my years of experience...”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Summary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334963" y="3937000"/>
            <a:ext cx="12941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Timeline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01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Freeform 4"/>
          <p:cNvSpPr>
            <a:spLocks/>
          </p:cNvSpPr>
          <p:nvPr/>
        </p:nvSpPr>
        <p:spPr bwMode="auto">
          <a:xfrm>
            <a:off x="6662738" y="9182100"/>
            <a:ext cx="1295400" cy="639763"/>
          </a:xfrm>
          <a:custGeom>
            <a:avLst/>
            <a:gdLst>
              <a:gd name="T0" fmla="*/ 0 w 21600"/>
              <a:gd name="T1" fmla="*/ 21600 h 21600"/>
              <a:gd name="T2" fmla="*/ 7033 w 21600"/>
              <a:gd name="T3" fmla="*/ 2546 h 21600"/>
              <a:gd name="T4" fmla="*/ 13312 w 21600"/>
              <a:gd name="T5" fmla="*/ 0 h 21600"/>
              <a:gd name="T6" fmla="*/ 16326 w 21600"/>
              <a:gd name="T7" fmla="*/ 3055 h 21600"/>
              <a:gd name="T8" fmla="*/ 19088 w 21600"/>
              <a:gd name="T9" fmla="*/ 7128 h 21600"/>
              <a:gd name="T10" fmla="*/ 21600 w 21600"/>
              <a:gd name="T11" fmla="*/ 17820 h 21600"/>
              <a:gd name="T12" fmla="*/ 0 w 21600"/>
              <a:gd name="T13" fmla="*/ 21600 h 21600"/>
              <a:gd name="T14" fmla="*/ 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7033" y="2546"/>
                </a:lnTo>
                <a:lnTo>
                  <a:pt x="13312" y="0"/>
                </a:lnTo>
                <a:lnTo>
                  <a:pt x="16326" y="3055"/>
                </a:lnTo>
                <a:lnTo>
                  <a:pt x="19088" y="7128"/>
                </a:lnTo>
                <a:lnTo>
                  <a:pt x="21600" y="178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6700"/>
            <a:ext cx="113792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/>
          </p:cNvSpPr>
          <p:nvPr/>
        </p:nvSpPr>
        <p:spPr bwMode="auto">
          <a:xfrm>
            <a:off x="2222500" y="2908300"/>
            <a:ext cx="265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Miles</a:t>
            </a: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n.miles@live.com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v-nora</a:t>
            </a:r>
          </a:p>
        </p:txBody>
      </p:sp>
      <p:sp>
        <p:nvSpPr>
          <p:cNvPr id="91139" name="Rectangle 3"/>
          <p:cNvSpPr>
            <a:spLocks/>
          </p:cNvSpPr>
          <p:nvPr/>
        </p:nvSpPr>
        <p:spPr bwMode="auto">
          <a:xfrm>
            <a:off x="7988300" y="2876550"/>
            <a:ext cx="2940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ea typeface="Gill Sans" charset="0"/>
                <a:cs typeface="Gill Sans" charset="0"/>
              </a:rPr>
              <a:t>Nora </a:t>
            </a:r>
            <a:r>
              <a:rPr lang="en-US" sz="2800" b="1">
                <a:ea typeface="Gill Sans" charset="0"/>
                <a:cs typeface="Gill Sans" charset="0"/>
              </a:rPr>
              <a:t>Smith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u="sng">
                <a:ea typeface="Gill Sans" charset="0"/>
                <a:cs typeface="Gill Sans" charset="0"/>
                <a:hlinkClick r:id="rId4"/>
              </a:rPr>
              <a:t>n.</a:t>
            </a:r>
            <a:r>
              <a:rPr lang="en-US" sz="2800" b="1" u="sng">
                <a:ea typeface="Gill Sans" charset="0"/>
                <a:cs typeface="Gill Sans" charset="0"/>
                <a:hlinkClick r:id="rId4"/>
              </a:rPr>
              <a:t>smith</a:t>
            </a:r>
            <a:r>
              <a:rPr lang="en-US" sz="2800" u="sng">
                <a:ea typeface="Gill Sans" charset="0"/>
                <a:cs typeface="Gill Sans" charset="0"/>
                <a:hlinkClick r:id="rId4"/>
              </a:rPr>
              <a:t>@live.com</a:t>
            </a:r>
            <a:endParaRPr lang="en-US" sz="2800">
              <a:ea typeface="Gill Sans" charset="0"/>
              <a:cs typeface="Gill Sans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ea typeface="Gill Sans" charset="0"/>
                <a:cs typeface="Gill Sans" charset="0"/>
              </a:rPr>
              <a:t>norasmi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883400"/>
            <a:ext cx="8234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Adoption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8207" y="332581"/>
            <a:ext cx="8686800" cy="10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/>
          </p:cNvSpPr>
          <p:nvPr/>
        </p:nvSpPr>
        <p:spPr bwMode="auto">
          <a:xfrm>
            <a:off x="584200" y="5981700"/>
            <a:ext cx="4546600" cy="364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1" t="60329" r="3436" b="3514"/>
          <a:stretch>
            <a:fillRect/>
          </a:stretch>
        </p:blipFill>
        <p:spPr bwMode="auto">
          <a:xfrm rot="5400000">
            <a:off x="1400176" y="5851525"/>
            <a:ext cx="40132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Survey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3"/>
          <p:cNvGrpSpPr>
            <a:grpSpLocks/>
          </p:cNvGrpSpPr>
          <p:nvPr/>
        </p:nvGrpSpPr>
        <p:grpSpPr bwMode="auto">
          <a:xfrm flipH="1">
            <a:off x="-152400" y="2720975"/>
            <a:ext cx="9321800" cy="7137400"/>
            <a:chOff x="0" y="0"/>
            <a:chExt cx="5872" cy="4496"/>
          </a:xfrm>
        </p:grpSpPr>
        <p:pic>
          <p:nvPicPr>
            <p:cNvPr id="10137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72" cy="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78" name="Rectangle 2"/>
            <p:cNvSpPr>
              <a:spLocks/>
            </p:cNvSpPr>
            <p:nvPr/>
          </p:nvSpPr>
          <p:spPr bwMode="auto">
            <a:xfrm flipH="1">
              <a:off x="1777" y="580"/>
              <a:ext cx="204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sz="55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online</a:t>
              </a:r>
              <a:r>
                <a:rPr lang="en-US" sz="61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 </a:t>
              </a:r>
              <a:r>
                <a:rPr lang="en-US" sz="7500">
                  <a:ea typeface="Gill Sans" charset="0"/>
                  <a:cs typeface="Gill Sans" charset="0"/>
                </a:rPr>
                <a:t>survey</a:t>
              </a:r>
            </a:p>
          </p:txBody>
        </p: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Design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994275"/>
            <a:ext cx="4546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/>
          </p:cNvSpPr>
          <p:nvPr/>
        </p:nvSpPr>
        <p:spPr bwMode="auto">
          <a:xfrm>
            <a:off x="622300" y="1168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3200" b="1">
                <a:ea typeface="Gill Sans" charset="0"/>
                <a:cs typeface="Gill Sans" charset="0"/>
              </a:rPr>
              <a:t>Survey </a:t>
            </a:r>
            <a:r>
              <a:rPr lang="en-US" sz="3200" b="1" i="1">
                <a:ea typeface="Gill Sans" charset="0"/>
                <a:cs typeface="Gill Sans" charset="0"/>
              </a:rPr>
              <a:t>(main)</a:t>
            </a:r>
            <a:r>
              <a:rPr lang="en-US" sz="3200" b="1">
                <a:ea typeface="Gill Sans" charset="0"/>
                <a:cs typeface="Gill Sans" charset="0"/>
              </a:rPr>
              <a:t> Results </a:t>
            </a: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Reasons for communicating grouped into 3 categories: </a:t>
            </a:r>
            <a:r>
              <a:rPr lang="en-US" sz="2700">
                <a:ea typeface="Gill Sans" charset="0"/>
                <a:cs typeface="Gill Sans" charset="0"/>
              </a:rPr>
              <a:t>coordination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, </a:t>
            </a:r>
            <a:r>
              <a:rPr lang="en-US" sz="2700">
                <a:ea typeface="Gill Sans" charset="0"/>
                <a:cs typeface="Gill Sans" charset="0"/>
              </a:rPr>
              <a:t>seeking information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, </a:t>
            </a:r>
            <a:r>
              <a:rPr lang="en-US" sz="2700">
                <a:ea typeface="Gill Sans" charset="0"/>
                <a:cs typeface="Gill Sans" charset="0"/>
              </a:rPr>
              <a:t>courtesy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.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ea typeface="Gill Sans" charset="0"/>
                <a:cs typeface="Gill Sans" charset="0"/>
              </a:rPr>
              <a:t>Ownership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and </a:t>
            </a:r>
            <a:r>
              <a:rPr lang="en-US" sz="2700">
                <a:ea typeface="Gill Sans" charset="0"/>
                <a:cs typeface="Gill Sans" charset="0"/>
              </a:rPr>
              <a:t>contribution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are the most important criteria when choosing a person to talk to. 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Preference for people they </a:t>
            </a:r>
            <a:r>
              <a:rPr lang="en-US" sz="2700">
                <a:ea typeface="Gill Sans" charset="0"/>
                <a:cs typeface="Gill Sans" charset="0"/>
              </a:rPr>
              <a:t>already know</a:t>
            </a:r>
            <a:endParaRPr lang="en-US" sz="27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Conversations occur </a:t>
            </a:r>
            <a:r>
              <a:rPr lang="en-US" sz="2700">
                <a:ea typeface="Gill Sans" charset="0"/>
                <a:cs typeface="Gill Sans" charset="0"/>
              </a:rPr>
              <a:t>frequently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(2-5 per work task; </a:t>
            </a:r>
            <a:b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</a:b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at least once a day when coding).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</a:pPr>
            <a:endParaRPr lang="en-US" sz="27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</p:txBody>
      </p:sp>
      <p:sp>
        <p:nvSpPr>
          <p:cNvPr id="104451" name="Rectangle 3"/>
          <p:cNvSpPr>
            <a:spLocks/>
          </p:cNvSpPr>
          <p:nvPr/>
        </p:nvSpPr>
        <p:spPr bwMode="auto">
          <a:xfrm>
            <a:off x="7620000" y="9074150"/>
            <a:ext cx="5168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rIns="50800" bIns="508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2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responses by 94 Microsoft developers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5"/>
          <a:stretch>
            <a:fillRect/>
          </a:stretch>
        </p:blipFill>
        <p:spPr bwMode="auto">
          <a:xfrm>
            <a:off x="0" y="3390900"/>
            <a:ext cx="1300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/>
          </p:cNvSpPr>
          <p:nvPr/>
        </p:nvSpPr>
        <p:spPr bwMode="auto">
          <a:xfrm>
            <a:off x="2489200" y="1143000"/>
            <a:ext cx="767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6700" b="1">
                <a:solidFill>
                  <a:srgbClr val="E6E6E4"/>
                </a:solidFill>
                <a:ea typeface="Gill Sans" charset="0"/>
                <a:cs typeface="Gill Sans" charset="0"/>
              </a:rPr>
              <a:t>Summer</a:t>
            </a:r>
          </a:p>
        </p:txBody>
      </p:sp>
      <p:sp>
        <p:nvSpPr>
          <p:cNvPr id="107524" name="Rectangle 4"/>
          <p:cNvSpPr>
            <a:spLocks/>
          </p:cNvSpPr>
          <p:nvPr/>
        </p:nvSpPr>
        <p:spPr bwMode="auto">
          <a:xfrm>
            <a:off x="0" y="2914650"/>
            <a:ext cx="13004800" cy="2641600"/>
          </a:xfrm>
          <a:prstGeom prst="rect">
            <a:avLst/>
          </a:prstGeom>
          <a:gradFill rotWithShape="0">
            <a:gsLst>
              <a:gs pos="0">
                <a:srgbClr val="BAD9EF">
                  <a:alpha val="0"/>
                </a:srgbClr>
              </a:gs>
              <a:gs pos="55957">
                <a:srgbClr val="6199CE">
                  <a:alpha val="0"/>
                </a:srgbClr>
              </a:gs>
              <a:gs pos="68393">
                <a:srgbClr val="5692C5">
                  <a:alpha val="0"/>
                </a:srgbClr>
              </a:gs>
              <a:gs pos="83418">
                <a:srgbClr val="4A8BBB">
                  <a:alpha val="0"/>
                </a:srgbClr>
              </a:gs>
              <a:gs pos="87860">
                <a:srgbClr val="4D8BBE">
                  <a:alpha val="0"/>
                </a:srgbClr>
              </a:gs>
              <a:gs pos="98962">
                <a:srgbClr val="508AC0">
                  <a:alpha val="0"/>
                </a:srgbClr>
              </a:gs>
              <a:gs pos="100000">
                <a:srgbClr val="508AC0">
                  <a:alpha val="0"/>
                </a:srgbClr>
              </a:gs>
            </a:gsLst>
            <a:lin ang="162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25" name="Rectangle 5"/>
          <p:cNvSpPr>
            <a:spLocks/>
          </p:cNvSpPr>
          <p:nvPr/>
        </p:nvSpPr>
        <p:spPr bwMode="auto">
          <a:xfrm>
            <a:off x="495300" y="2755900"/>
            <a:ext cx="688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3400" b="1">
                <a:solidFill>
                  <a:srgbClr val="E6E6E4"/>
                </a:solidFill>
                <a:ea typeface="Gill Sans" charset="0"/>
                <a:cs typeface="Gill Sans" charset="0"/>
              </a:rPr>
              <a:t>at Microsoft Research</a:t>
            </a:r>
          </a:p>
        </p:txBody>
      </p:sp>
      <p:sp>
        <p:nvSpPr>
          <p:cNvPr id="107526" name="Rectangle 6"/>
          <p:cNvSpPr>
            <a:spLocks/>
          </p:cNvSpPr>
          <p:nvPr/>
        </p:nvSpPr>
        <p:spPr bwMode="auto">
          <a:xfrm>
            <a:off x="334963" y="139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E6E6E4"/>
                </a:solidFill>
                <a:ea typeface="Gill Sans" charset="0"/>
                <a:cs typeface="Gill Sans" charset="0"/>
              </a:rPr>
              <a:t>Internship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176" r="3641" b="51009"/>
          <a:stretch>
            <a:fillRect/>
          </a:stretch>
        </p:blipFill>
        <p:spPr bwMode="auto">
          <a:xfrm>
            <a:off x="1320800" y="-495300"/>
            <a:ext cx="8585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4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49115" r="3641" b="7069"/>
          <a:stretch>
            <a:fillRect/>
          </a:stretch>
        </p:blipFill>
        <p:spPr bwMode="auto">
          <a:xfrm>
            <a:off x="1320800" y="4838700"/>
            <a:ext cx="8585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4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/>
          </p:cNvSpPr>
          <p:nvPr/>
        </p:nvSpPr>
        <p:spPr bwMode="auto">
          <a:xfrm>
            <a:off x="2019300" y="8864600"/>
            <a:ext cx="155098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Andrew Begel</a:t>
            </a:r>
          </a:p>
        </p:txBody>
      </p:sp>
      <p:sp>
        <p:nvSpPr>
          <p:cNvPr id="109572" name="Rectangle 4"/>
          <p:cNvSpPr>
            <a:spLocks/>
          </p:cNvSpPr>
          <p:nvPr/>
        </p:nvSpPr>
        <p:spPr bwMode="auto">
          <a:xfrm>
            <a:off x="1993900" y="939800"/>
            <a:ext cx="3327400" cy="133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Anja Guzzi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t-anguz@microsoft.com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Office 99/3345</a:t>
            </a:r>
          </a:p>
          <a:p>
            <a:pPr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Redmond, WA 98052</a:t>
            </a:r>
          </a:p>
          <a:p>
            <a:pPr>
              <a:lnSpc>
                <a:spcPct val="120000"/>
              </a:lnSpc>
            </a:pPr>
            <a:endParaRPr lang="en-US" sz="1500">
              <a:solidFill>
                <a:srgbClr val="656565"/>
              </a:solidFill>
              <a:latin typeface="Courier New Bold" panose="02070609020205020404" pitchFamily="49" charset="0"/>
              <a:cs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109573" name="Rectangle 5"/>
          <p:cNvSpPr>
            <a:spLocks/>
          </p:cNvSpPr>
          <p:nvPr/>
        </p:nvSpPr>
        <p:spPr bwMode="auto">
          <a:xfrm>
            <a:off x="2641600" y="2260600"/>
            <a:ext cx="103505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Anja:   </a:t>
            </a:r>
          </a:p>
        </p:txBody>
      </p:sp>
      <p:sp>
        <p:nvSpPr>
          <p:cNvPr id="109574" name="Rectangle 6"/>
          <p:cNvSpPr>
            <a:spLocks/>
          </p:cNvSpPr>
          <p:nvPr/>
        </p:nvSpPr>
        <p:spPr bwMode="auto">
          <a:xfrm>
            <a:off x="5257800" y="368300"/>
            <a:ext cx="2298700" cy="55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5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June, 2011</a:t>
            </a:r>
          </a:p>
          <a:p>
            <a:pPr algn="r">
              <a:lnSpc>
                <a:spcPct val="120000"/>
              </a:lnSpc>
            </a:pPr>
            <a:endParaRPr lang="en-US" sz="1500">
              <a:solidFill>
                <a:srgbClr val="656565"/>
              </a:solidFill>
              <a:latin typeface="Courier New Bold" panose="02070609020205020404" pitchFamily="49" charset="0"/>
              <a:cs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109575" name="Rectangle 7"/>
          <p:cNvSpPr>
            <a:spLocks/>
          </p:cNvSpPr>
          <p:nvPr/>
        </p:nvSpPr>
        <p:spPr bwMode="auto">
          <a:xfrm>
            <a:off x="2997200" y="3251200"/>
            <a:ext cx="520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1600">
                <a:solidFill>
                  <a:srgbClr val="656565"/>
                </a:solidFill>
                <a:latin typeface="Courier New Bold" panose="02070609020205020404" pitchFamily="49" charset="0"/>
                <a:cs typeface="Courier New Bold" panose="02070609020205020404" pitchFamily="49" charset="0"/>
                <a:sym typeface="Courier New Bold" panose="02070609020205020404" pitchFamily="49" charset="0"/>
              </a:rPr>
              <a:t>Devs</a:t>
            </a:r>
          </a:p>
        </p:txBody>
      </p:sp>
      <p:sp>
        <p:nvSpPr>
          <p:cNvPr id="109576" name="Rectangle 8"/>
          <p:cNvSpPr>
            <a:spLocks/>
          </p:cNvSpPr>
          <p:nvPr/>
        </p:nvSpPr>
        <p:spPr bwMode="auto">
          <a:xfrm>
            <a:off x="1536700" y="2768600"/>
            <a:ext cx="8978900" cy="5308600"/>
          </a:xfrm>
          <a:prstGeom prst="rect">
            <a:avLst/>
          </a:prstGeom>
          <a:gradFill rotWithShape="0">
            <a:gsLst>
              <a:gs pos="0">
                <a:srgbClr val="FFFFFF">
                  <a:alpha val="36499"/>
                </a:srgbClr>
              </a:gs>
              <a:gs pos="65804">
                <a:srgbClr val="FFFFFF">
                  <a:alpha val="65782"/>
                </a:srgbClr>
              </a:gs>
              <a:gs pos="66322">
                <a:srgbClr val="FFFFFF">
                  <a:alpha val="66013"/>
                </a:srgbClr>
              </a:gs>
              <a:gs pos="66322">
                <a:srgbClr val="FFFFFF">
                  <a:alpha val="66013"/>
                </a:srgbClr>
              </a:gs>
              <a:gs pos="100000">
                <a:srgbClr val="FFFFFF">
                  <a:alpha val="81000"/>
                </a:srgbClr>
              </a:gs>
            </a:gsLst>
            <a:lin ang="16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9577" name="Rectangle 9"/>
          <p:cNvSpPr>
            <a:spLocks/>
          </p:cNvSpPr>
          <p:nvPr/>
        </p:nvSpPr>
        <p:spPr bwMode="auto">
          <a:xfrm>
            <a:off x="5791200" y="-25400"/>
            <a:ext cx="1968500" cy="36830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957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4300"/>
            <a:ext cx="93345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937000"/>
            <a:ext cx="690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343400"/>
            <a:ext cx="9105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1" name="Rectangle 13"/>
          <p:cNvSpPr>
            <a:spLocks/>
          </p:cNvSpPr>
          <p:nvPr/>
        </p:nvSpPr>
        <p:spPr bwMode="auto">
          <a:xfrm>
            <a:off x="2017713" y="3911600"/>
            <a:ext cx="7594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Build a tool to improve communication between developers.</a:t>
            </a:r>
          </a:p>
        </p:txBody>
      </p:sp>
      <p:sp>
        <p:nvSpPr>
          <p:cNvPr id="109582" name="Rectangle 14"/>
          <p:cNvSpPr>
            <a:spLocks/>
          </p:cNvSpPr>
          <p:nvPr/>
        </p:nvSpPr>
        <p:spPr bwMode="auto">
          <a:xfrm>
            <a:off x="2019300" y="3911600"/>
            <a:ext cx="7620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Build a tool to improve communication between developers.</a:t>
            </a:r>
          </a:p>
        </p:txBody>
      </p:sp>
      <p:grpSp>
        <p:nvGrpSpPr>
          <p:cNvPr id="109585" name="Group 17"/>
          <p:cNvGrpSpPr>
            <a:grpSpLocks/>
          </p:cNvGrpSpPr>
          <p:nvPr/>
        </p:nvGrpSpPr>
        <p:grpSpPr bwMode="auto">
          <a:xfrm>
            <a:off x="7373938" y="771525"/>
            <a:ext cx="4922837" cy="4684713"/>
            <a:chOff x="0" y="0"/>
            <a:chExt cx="3101" cy="2951"/>
          </a:xfrm>
        </p:grpSpPr>
        <p:pic>
          <p:nvPicPr>
            <p:cNvPr id="109583" name="Pictur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1" cy="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4" name="Rectangle 16"/>
            <p:cNvSpPr>
              <a:spLocks/>
            </p:cNvSpPr>
            <p:nvPr/>
          </p:nvSpPr>
          <p:spPr bwMode="auto">
            <a:xfrm rot="-83842">
              <a:off x="269" y="334"/>
              <a:ext cx="2559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8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How can we make it easier for developers to communicate with each other (about code)?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5927593" presetClass="entr" presetSubtype="-118301937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994275"/>
            <a:ext cx="4546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/>
          </p:cNvSpPr>
          <p:nvPr/>
        </p:nvSpPr>
        <p:spPr bwMode="auto">
          <a:xfrm>
            <a:off x="622300" y="1168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3200" b="1">
                <a:ea typeface="Gill Sans" charset="0"/>
                <a:cs typeface="Gill Sans" charset="0"/>
              </a:rPr>
              <a:t>Survey </a:t>
            </a:r>
            <a:r>
              <a:rPr lang="en-US" sz="3200" b="1" i="1">
                <a:ea typeface="Gill Sans" charset="0"/>
                <a:cs typeface="Gill Sans" charset="0"/>
              </a:rPr>
              <a:t>(main)</a:t>
            </a:r>
            <a:r>
              <a:rPr lang="en-US" sz="3200" b="1">
                <a:ea typeface="Gill Sans" charset="0"/>
                <a:cs typeface="Gill Sans" charset="0"/>
              </a:rPr>
              <a:t> Results </a:t>
            </a: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Reasons for communicating grouped into 3 categories: </a:t>
            </a:r>
            <a:r>
              <a:rPr lang="en-US" sz="2700">
                <a:ea typeface="Gill Sans" charset="0"/>
                <a:cs typeface="Gill Sans" charset="0"/>
              </a:rPr>
              <a:t>coordination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, </a:t>
            </a:r>
            <a:r>
              <a:rPr lang="en-US" sz="2700">
                <a:ea typeface="Gill Sans" charset="0"/>
                <a:cs typeface="Gill Sans" charset="0"/>
              </a:rPr>
              <a:t>seeking information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, </a:t>
            </a:r>
            <a:r>
              <a:rPr lang="en-US" sz="2700">
                <a:ea typeface="Gill Sans" charset="0"/>
                <a:cs typeface="Gill Sans" charset="0"/>
              </a:rPr>
              <a:t>courtesy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.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ea typeface="Gill Sans" charset="0"/>
                <a:cs typeface="Gill Sans" charset="0"/>
              </a:rPr>
              <a:t>Ownership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and </a:t>
            </a:r>
            <a:r>
              <a:rPr lang="en-US" sz="2700">
                <a:ea typeface="Gill Sans" charset="0"/>
                <a:cs typeface="Gill Sans" charset="0"/>
              </a:rPr>
              <a:t>contribution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are the most important criteria when choosing a person to talk to. 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Preference for people they </a:t>
            </a:r>
            <a:r>
              <a:rPr lang="en-US" sz="2700">
                <a:ea typeface="Gill Sans" charset="0"/>
                <a:cs typeface="Gill Sans" charset="0"/>
              </a:rPr>
              <a:t>already know</a:t>
            </a:r>
            <a:endParaRPr lang="en-US" sz="27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  <a:buSzPct val="80000"/>
              <a:buFont typeface="Lucida Grande" charset="0"/>
              <a:buChar char="‣"/>
            </a:pP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Conversations occur </a:t>
            </a:r>
            <a:r>
              <a:rPr lang="en-US" sz="2700">
                <a:ea typeface="Gill Sans" charset="0"/>
                <a:cs typeface="Gill Sans" charset="0"/>
              </a:rPr>
              <a:t>frequently</a:t>
            </a: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(2-5 per work task; </a:t>
            </a:r>
            <a:b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</a:br>
            <a:r>
              <a:rPr lang="en-US" sz="27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at least once a day when coding).</a:t>
            </a:r>
          </a:p>
          <a:p>
            <a:pPr>
              <a:buSzPct val="80000"/>
              <a:buFont typeface="Lucida Grande" charset="0"/>
              <a:buChar char="‣"/>
            </a:pPr>
            <a:endParaRPr lang="en-US" sz="8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  <a:p>
            <a:pPr>
              <a:lnSpc>
                <a:spcPct val="170000"/>
              </a:lnSpc>
            </a:pPr>
            <a:endParaRPr lang="en-US" sz="2700">
              <a:latin typeface="Gill Sans Light" charset="0"/>
              <a:ea typeface="Gill Sans Light" charset="0"/>
              <a:cs typeface="Gill Sans Light" charset="0"/>
              <a:sym typeface="Gill Sans Light" charset="0"/>
            </a:endParaRPr>
          </a:p>
        </p:txBody>
      </p:sp>
      <p:sp>
        <p:nvSpPr>
          <p:cNvPr id="111619" name="Rectangle 3"/>
          <p:cNvSpPr>
            <a:spLocks/>
          </p:cNvSpPr>
          <p:nvPr/>
        </p:nvSpPr>
        <p:spPr bwMode="auto">
          <a:xfrm>
            <a:off x="7620000" y="9074150"/>
            <a:ext cx="5168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rIns="50800" bIns="508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26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responses by 94 Microsoft developers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3"/>
          <p:cNvGrpSpPr>
            <a:grpSpLocks/>
          </p:cNvGrpSpPr>
          <p:nvPr/>
        </p:nvGrpSpPr>
        <p:grpSpPr bwMode="auto">
          <a:xfrm flipH="1">
            <a:off x="-152400" y="2720975"/>
            <a:ext cx="9321800" cy="7137400"/>
            <a:chOff x="0" y="0"/>
            <a:chExt cx="5872" cy="4496"/>
          </a:xfrm>
        </p:grpSpPr>
        <p:pic>
          <p:nvPicPr>
            <p:cNvPr id="11366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72" cy="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66" name="Rectangle 2"/>
            <p:cNvSpPr>
              <a:spLocks/>
            </p:cNvSpPr>
            <p:nvPr/>
          </p:nvSpPr>
          <p:spPr bwMode="auto">
            <a:xfrm flipH="1">
              <a:off x="1777" y="580"/>
              <a:ext cx="204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sz="55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online</a:t>
              </a:r>
              <a:r>
                <a:rPr lang="en-US" sz="61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 </a:t>
              </a:r>
              <a:r>
                <a:rPr lang="en-US" sz="7500">
                  <a:ea typeface="Gill Sans" charset="0"/>
                  <a:cs typeface="Gill Sans" charset="0"/>
                </a:rPr>
                <a:t>survey</a:t>
              </a:r>
            </a:p>
          </p:txBody>
        </p: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6350000" y="7378700"/>
            <a:ext cx="10896600" cy="2082800"/>
            <a:chOff x="0" y="0"/>
            <a:chExt cx="6864" cy="1312"/>
          </a:xfrm>
        </p:grpSpPr>
        <p:sp>
          <p:nvSpPr>
            <p:cNvPr id="115714" name="Rectangle 2"/>
            <p:cNvSpPr>
              <a:spLocks/>
            </p:cNvSpPr>
            <p:nvPr/>
          </p:nvSpPr>
          <p:spPr bwMode="auto">
            <a:xfrm>
              <a:off x="0" y="0"/>
              <a:ext cx="6864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0" b="1">
                  <a:solidFill>
                    <a:srgbClr val="C1C1C1"/>
                  </a:solidFill>
                  <a:ea typeface="Gill Sans" charset="0"/>
                  <a:cs typeface="Gill Sans" charset="0"/>
                </a:rPr>
                <a:t>CARES</a:t>
              </a:r>
            </a:p>
          </p:txBody>
        </p:sp>
        <p:sp>
          <p:nvSpPr>
            <p:cNvPr id="115715" name="Rectangle 3"/>
            <p:cNvSpPr>
              <a:spLocks/>
            </p:cNvSpPr>
            <p:nvPr/>
          </p:nvSpPr>
          <p:spPr bwMode="auto">
            <a:xfrm>
              <a:off x="64" y="1000"/>
              <a:ext cx="501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800" b="1">
                  <a:solidFill>
                    <a:srgbClr val="C1C1C1"/>
                  </a:solidFill>
                  <a:ea typeface="Gill Sans" charset="0"/>
                  <a:cs typeface="Gill Sans" charset="0"/>
                </a:rPr>
                <a:t>Visual Studio 2010 Extension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4"/>
          <p:cNvGrpSpPr>
            <a:grpSpLocks/>
          </p:cNvGrpSpPr>
          <p:nvPr/>
        </p:nvGrpSpPr>
        <p:grpSpPr bwMode="auto">
          <a:xfrm>
            <a:off x="8166100" y="2146300"/>
            <a:ext cx="990600" cy="2400300"/>
            <a:chOff x="0" y="0"/>
            <a:chExt cx="624" cy="1512"/>
          </a:xfrm>
        </p:grpSpPr>
        <p:sp>
          <p:nvSpPr>
            <p:cNvPr id="117762" name="AutoShape 2"/>
            <p:cNvSpPr>
              <a:spLocks/>
            </p:cNvSpPr>
            <p:nvPr/>
          </p:nvSpPr>
          <p:spPr bwMode="auto">
            <a:xfrm>
              <a:off x="32" y="24"/>
              <a:ext cx="568" cy="1464"/>
            </a:xfrm>
            <a:prstGeom prst="roundRect">
              <a:avLst>
                <a:gd name="adj" fmla="val 21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7763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65" name="Rectangle 5"/>
          <p:cNvSpPr>
            <a:spLocks/>
          </p:cNvSpPr>
          <p:nvPr/>
        </p:nvSpPr>
        <p:spPr bwMode="auto">
          <a:xfrm>
            <a:off x="6705600" y="7823200"/>
            <a:ext cx="2406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discovery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/>
          </p:cNvSpPr>
          <p:nvPr/>
        </p:nvSpPr>
        <p:spPr bwMode="auto">
          <a:xfrm>
            <a:off x="6705600" y="7823200"/>
            <a:ext cx="2406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discovery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t="9552" r="789" b="3581"/>
          <a:stretch>
            <a:fillRect/>
          </a:stretch>
        </p:blipFill>
        <p:spPr bwMode="auto">
          <a:xfrm>
            <a:off x="8991600" y="25273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4" name="Group 6"/>
          <p:cNvGrpSpPr>
            <a:grpSpLocks/>
          </p:cNvGrpSpPr>
          <p:nvPr/>
        </p:nvGrpSpPr>
        <p:grpSpPr bwMode="auto">
          <a:xfrm>
            <a:off x="8978900" y="4730750"/>
            <a:ext cx="3708400" cy="1358900"/>
            <a:chOff x="0" y="0"/>
            <a:chExt cx="2336" cy="856"/>
          </a:xfrm>
        </p:grpSpPr>
        <p:sp>
          <p:nvSpPr>
            <p:cNvPr id="119812" name="AutoShape 4"/>
            <p:cNvSpPr>
              <a:spLocks/>
            </p:cNvSpPr>
            <p:nvPr/>
          </p:nvSpPr>
          <p:spPr bwMode="auto">
            <a:xfrm>
              <a:off x="32" y="24"/>
              <a:ext cx="2280" cy="808"/>
            </a:xfrm>
            <a:prstGeom prst="roundRect">
              <a:avLst>
                <a:gd name="adj" fmla="val 14847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9813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3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7051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900"/>
            <a:ext cx="11752263" cy="88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t="9552" r="789" b="3581"/>
          <a:stretch>
            <a:fillRect/>
          </a:stretch>
        </p:blipFill>
        <p:spPr bwMode="auto">
          <a:xfrm>
            <a:off x="8991600" y="25273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61" name="Group 5"/>
          <p:cNvGrpSpPr>
            <a:grpSpLocks/>
          </p:cNvGrpSpPr>
          <p:nvPr/>
        </p:nvGrpSpPr>
        <p:grpSpPr bwMode="auto">
          <a:xfrm>
            <a:off x="8966200" y="2451100"/>
            <a:ext cx="431800" cy="876300"/>
            <a:chOff x="0" y="0"/>
            <a:chExt cx="272" cy="552"/>
          </a:xfrm>
        </p:grpSpPr>
        <p:sp>
          <p:nvSpPr>
            <p:cNvPr id="121859" name="AutoShape 3"/>
            <p:cNvSpPr>
              <a:spLocks/>
            </p:cNvSpPr>
            <p:nvPr/>
          </p:nvSpPr>
          <p:spPr bwMode="auto">
            <a:xfrm>
              <a:off x="32" y="24"/>
              <a:ext cx="216" cy="504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1860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9029700" y="4457700"/>
            <a:ext cx="3683000" cy="317500"/>
            <a:chOff x="0" y="0"/>
            <a:chExt cx="2320" cy="200"/>
          </a:xfrm>
        </p:grpSpPr>
        <p:sp>
          <p:nvSpPr>
            <p:cNvPr id="121862" name="AutoShape 6"/>
            <p:cNvSpPr>
              <a:spLocks/>
            </p:cNvSpPr>
            <p:nvPr/>
          </p:nvSpPr>
          <p:spPr bwMode="auto">
            <a:xfrm>
              <a:off x="24" y="24"/>
              <a:ext cx="2272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1863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9029700" y="3238500"/>
            <a:ext cx="3683000" cy="317500"/>
            <a:chOff x="0" y="0"/>
            <a:chExt cx="2320" cy="200"/>
          </a:xfrm>
        </p:grpSpPr>
        <p:sp>
          <p:nvSpPr>
            <p:cNvPr id="121865" name="AutoShape 9"/>
            <p:cNvSpPr>
              <a:spLocks/>
            </p:cNvSpPr>
            <p:nvPr/>
          </p:nvSpPr>
          <p:spPr bwMode="auto">
            <a:xfrm>
              <a:off x="24" y="24"/>
              <a:ext cx="2272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1866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9867900" y="2984500"/>
            <a:ext cx="1409700" cy="317500"/>
            <a:chOff x="0" y="0"/>
            <a:chExt cx="888" cy="200"/>
          </a:xfrm>
        </p:grpSpPr>
        <p:sp>
          <p:nvSpPr>
            <p:cNvPr id="121868" name="AutoShape 12"/>
            <p:cNvSpPr>
              <a:spLocks/>
            </p:cNvSpPr>
            <p:nvPr/>
          </p:nvSpPr>
          <p:spPr bwMode="auto">
            <a:xfrm>
              <a:off x="24" y="24"/>
              <a:ext cx="840" cy="152"/>
            </a:xfrm>
            <a:prstGeom prst="roundRect">
              <a:avLst>
                <a:gd name="adj" fmla="val 50000"/>
              </a:avLst>
            </a:prstGeom>
            <a:solidFill>
              <a:srgbClr val="CB6B3D">
                <a:alpha val="3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1869" name="Picture 1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71" name="Rectangle 15"/>
          <p:cNvSpPr>
            <a:spLocks/>
          </p:cNvSpPr>
          <p:nvPr/>
        </p:nvSpPr>
        <p:spPr bwMode="auto">
          <a:xfrm>
            <a:off x="6705600" y="7823200"/>
            <a:ext cx="2330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initiation</a:t>
            </a:r>
          </a:p>
        </p:txBody>
      </p:sp>
      <p:pic>
        <p:nvPicPr>
          <p:cNvPr id="12187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7051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2433638" y="2127250"/>
            <a:ext cx="10587037" cy="6819900"/>
            <a:chOff x="0" y="0"/>
            <a:chExt cx="6668" cy="4296"/>
          </a:xfrm>
        </p:grpSpPr>
        <p:pic>
          <p:nvPicPr>
            <p:cNvPr id="12390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t="3929" r="548" b="1030"/>
            <a:stretch>
              <a:fillRect/>
            </a:stretch>
          </p:blipFill>
          <p:spPr bwMode="auto">
            <a:xfrm>
              <a:off x="0" y="112"/>
              <a:ext cx="6599" cy="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6" name="Rectangle 2"/>
            <p:cNvSpPr>
              <a:spLocks/>
            </p:cNvSpPr>
            <p:nvPr/>
          </p:nvSpPr>
          <p:spPr bwMode="auto">
            <a:xfrm>
              <a:off x="6262" y="0"/>
              <a:ext cx="354" cy="8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907" name="Rectangle 3"/>
            <p:cNvSpPr>
              <a:spLocks/>
            </p:cNvSpPr>
            <p:nvPr/>
          </p:nvSpPr>
          <p:spPr bwMode="auto">
            <a:xfrm>
              <a:off x="6262" y="2846"/>
              <a:ext cx="406" cy="1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131763" y="390525"/>
            <a:ext cx="5410200" cy="5143500"/>
            <a:chOff x="0" y="0"/>
            <a:chExt cx="3408" cy="3240"/>
          </a:xfrm>
        </p:grpSpPr>
        <p:pic>
          <p:nvPicPr>
            <p:cNvPr id="123909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0" name="AutoShape 6"/>
            <p:cNvSpPr>
              <a:spLocks/>
            </p:cNvSpPr>
            <p:nvPr/>
          </p:nvSpPr>
          <p:spPr bwMode="auto">
            <a:xfrm rot="-83842">
              <a:off x="250" y="368"/>
              <a:ext cx="2904" cy="1440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0"/>
                  </a:moveTo>
                  <a:lnTo>
                    <a:pt x="21600" y="1"/>
                  </a:lnTo>
                  <a:lnTo>
                    <a:pt x="21600" y="21600"/>
                  </a:lnTo>
                  <a:lnTo>
                    <a:pt x="0" y="21599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3100">
                  <a:latin typeface="Gill Sans Light" charset="0"/>
                  <a:ea typeface="Gill Sans Light" charset="0"/>
                  <a:cs typeface="Gill Sans Light" charset="0"/>
                  <a:sym typeface="Gill Sans Light" charset="0"/>
                </a:rPr>
                <a:t>We believe that CARES makes it easier for developers to communicate with each other about code.</a:t>
              </a:r>
            </a:p>
          </p:txBody>
        </p:sp>
      </p:grpSp>
      <p:sp>
        <p:nvSpPr>
          <p:cNvPr id="123912" name="Rectangle 8"/>
          <p:cNvSpPr>
            <a:spLocks/>
          </p:cNvSpPr>
          <p:nvPr/>
        </p:nvSpPr>
        <p:spPr bwMode="auto">
          <a:xfrm>
            <a:off x="6769100" y="1752600"/>
            <a:ext cx="566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3800" b="1">
                <a:ea typeface="Gill Sans" charset="0"/>
                <a:cs typeface="Gill Sans" charset="0"/>
              </a:rPr>
              <a:t>discovery</a:t>
            </a:r>
            <a:r>
              <a:rPr lang="en-US" sz="38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and </a:t>
            </a:r>
            <a:r>
              <a:rPr lang="en-US" sz="3800" b="1">
                <a:ea typeface="Gill Sans" charset="0"/>
                <a:cs typeface="Gill Sans" charset="0"/>
              </a:rPr>
              <a:t>initiation</a:t>
            </a:r>
            <a:r>
              <a:rPr lang="en-US" sz="380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</a:t>
            </a:r>
          </a:p>
        </p:txBody>
      </p:sp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36703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721100" y="1079500"/>
            <a:ext cx="6629400" cy="8610600"/>
            <a:chOff x="0" y="0"/>
            <a:chExt cx="4176" cy="5424"/>
          </a:xfrm>
        </p:grpSpPr>
        <p:pic>
          <p:nvPicPr>
            <p:cNvPr id="12595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920" cy="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4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76" cy="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60" name="Group 8"/>
          <p:cNvGrpSpPr>
            <a:grpSpLocks/>
          </p:cNvGrpSpPr>
          <p:nvPr/>
        </p:nvGrpSpPr>
        <p:grpSpPr bwMode="auto">
          <a:xfrm>
            <a:off x="3327400" y="965200"/>
            <a:ext cx="6324600" cy="8140700"/>
            <a:chOff x="0" y="0"/>
            <a:chExt cx="3984" cy="5128"/>
          </a:xfrm>
        </p:grpSpPr>
        <p:sp>
          <p:nvSpPr>
            <p:cNvPr id="125956" name="Rectangle 4"/>
            <p:cNvSpPr>
              <a:spLocks/>
            </p:cNvSpPr>
            <p:nvPr/>
          </p:nvSpPr>
          <p:spPr bwMode="auto">
            <a:xfrm>
              <a:off x="0" y="0"/>
              <a:ext cx="3984" cy="5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25959" name="Group 7"/>
            <p:cNvGrpSpPr>
              <a:grpSpLocks/>
            </p:cNvGrpSpPr>
            <p:nvPr/>
          </p:nvGrpSpPr>
          <p:grpSpPr bwMode="auto">
            <a:xfrm>
              <a:off x="-88" y="-80"/>
              <a:ext cx="4176" cy="5424"/>
              <a:chOff x="0" y="0"/>
              <a:chExt cx="4176" cy="5424"/>
            </a:xfrm>
          </p:grpSpPr>
          <p:pic>
            <p:nvPicPr>
              <p:cNvPr id="12595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" y="96"/>
                <a:ext cx="3920" cy="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958" name="Pictur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76" cy="5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5961" name="Rectangle 9"/>
          <p:cNvSpPr>
            <a:spLocks/>
          </p:cNvSpPr>
          <p:nvPr/>
        </p:nvSpPr>
        <p:spPr bwMode="auto">
          <a:xfrm>
            <a:off x="3462338" y="8439150"/>
            <a:ext cx="60690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200" i="1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ICSE 2012 - FORMAL DEMO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/>
          </p:cNvSpPr>
          <p:nvPr/>
        </p:nvSpPr>
        <p:spPr bwMode="auto">
          <a:xfrm>
            <a:off x="334963" y="3937000"/>
            <a:ext cx="1089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b="1">
                <a:solidFill>
                  <a:srgbClr val="C1C1C1"/>
                </a:solidFill>
                <a:ea typeface="Gill Sans" charset="0"/>
                <a:cs typeface="Gill Sans" charset="0"/>
              </a:rPr>
              <a:t>Evaluation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902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3004800" cy="103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14845" r="51660" b="63190"/>
          <a:stretch>
            <a:fillRect/>
          </a:stretch>
        </p:blipFill>
        <p:spPr bwMode="auto">
          <a:xfrm>
            <a:off x="2006600" y="1231900"/>
            <a:ext cx="42799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/>
          <p:cNvSpPr>
            <a:spLocks/>
          </p:cNvSpPr>
          <p:nvPr/>
        </p:nvSpPr>
        <p:spPr bwMode="auto">
          <a:xfrm flipH="1">
            <a:off x="4064000" y="1739900"/>
            <a:ext cx="2463800" cy="1955800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1539</Words>
  <Characters>0</Characters>
  <Application>Microsoft Office PowerPoint</Application>
  <PresentationFormat>Custom</PresentationFormat>
  <Lines>0</Lines>
  <Paragraphs>260</Paragraphs>
  <Slides>73</Slides>
  <Notes>35</Notes>
  <HiddenSlides>21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73</vt:i4>
      </vt:variant>
    </vt:vector>
  </HeadingPairs>
  <TitlesOfParts>
    <vt:vector size="98" baseType="lpstr">
      <vt:lpstr>Gill Sans</vt:lpstr>
      <vt:lpstr>ヒラギノ角ゴ ProN W3</vt:lpstr>
      <vt:lpstr>Calibri</vt:lpstr>
      <vt:lpstr>Arial</vt:lpstr>
      <vt:lpstr>Lucida Grande</vt:lpstr>
      <vt:lpstr>Gill Sans Light</vt:lpstr>
      <vt:lpstr>Courier New Bold</vt:lpstr>
      <vt:lpstr>Courier New</vt:lpstr>
      <vt:lpstr>Bullets</vt:lpstr>
      <vt:lpstr>Bullets</vt:lpstr>
      <vt:lpstr>Default - Blank</vt:lpstr>
      <vt:lpstr>Title &amp; Subtitle</vt:lpstr>
      <vt:lpstr>Bullets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Photo - Horizontal</vt:lpstr>
      <vt:lpstr>Title &amp; Bullets</vt:lpstr>
      <vt:lpstr>Title -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</vt:lpstr>
      <vt:lpstr>PowerPoint Presentation</vt:lpstr>
      <vt:lpstr>PowerPoint Presentation</vt:lpstr>
      <vt:lpstr>PowerPoint Presentation</vt:lpstr>
      <vt:lpstr>selecting a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contacting a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Andrew Begel</dc:creator>
  <cp:keywords/>
  <dc:description/>
  <cp:lastModifiedBy>Andrew Begel</cp:lastModifiedBy>
  <cp:revision>1</cp:revision>
  <dcterms:modified xsi:type="dcterms:W3CDTF">2012-10-29T17:05:43Z</dcterms:modified>
</cp:coreProperties>
</file>