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sldIdLst>
    <p:sldId id="258" r:id="rId2"/>
    <p:sldId id="279" r:id="rId3"/>
    <p:sldId id="286" r:id="rId4"/>
    <p:sldId id="281" r:id="rId5"/>
    <p:sldId id="282" r:id="rId6"/>
    <p:sldId id="283" r:id="rId7"/>
    <p:sldId id="287" r:id="rId8"/>
    <p:sldId id="288" r:id="rId9"/>
    <p:sldId id="264" r:id="rId10"/>
    <p:sldId id="284" r:id="rId11"/>
    <p:sldId id="293" r:id="rId12"/>
    <p:sldId id="289" r:id="rId13"/>
    <p:sldId id="290" r:id="rId14"/>
    <p:sldId id="291" r:id="rId15"/>
    <p:sldId id="292" r:id="rId16"/>
    <p:sldId id="285" r:id="rId17"/>
    <p:sldId id="294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EBFF"/>
    <a:srgbClr val="FFF93F"/>
    <a:srgbClr val="FDF300"/>
    <a:srgbClr val="333366"/>
    <a:srgbClr val="0E471F"/>
    <a:srgbClr val="004080"/>
    <a:srgbClr val="92480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723" autoAdjust="0"/>
    <p:restoredTop sz="94664" autoAdjust="0"/>
  </p:normalViewPr>
  <p:slideViewPr>
    <p:cSldViewPr>
      <p:cViewPr varScale="1">
        <p:scale>
          <a:sx n="101" d="100"/>
          <a:sy n="101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AF7626-F091-4E0C-8955-3C285E11D0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21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187627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253075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168586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20523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190294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10441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489075"/>
            <a:ext cx="386715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93925"/>
            <a:ext cx="386715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50" y="1489075"/>
            <a:ext cx="3868738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50" y="2193925"/>
            <a:ext cx="3868738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93815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219644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34924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286672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101850"/>
            <a:ext cx="2949575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VL/HCC 2004 Graduate Student Consortium</a:t>
            </a:r>
          </a:p>
        </p:txBody>
      </p:sp>
    </p:spTree>
    <p:extLst>
      <p:ext uri="{BB962C8B-B14F-4D97-AF65-F5344CB8AC3E}">
        <p14:creationId xmlns:p14="http://schemas.microsoft.com/office/powerpoint/2010/main" val="6398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FF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770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4080"/>
                </a:solidFill>
              </a:defRPr>
            </a:lvl1pPr>
          </a:lstStyle>
          <a:p>
            <a:r>
              <a:rPr lang="en-US"/>
              <a:t>VL/HCC 2004 Graduate Student Consortium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598488" y="6477000"/>
            <a:ext cx="16113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4080"/>
                </a:solidFill>
              </a:rPr>
              <a:t>September 28, 2004</a:t>
            </a:r>
            <a:endParaRPr lang="en-US">
              <a:solidFill>
                <a:srgbClr val="00408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rgbClr val="00408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rgbClr val="004080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rgbClr val="004080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rgbClr val="004080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rgbClr val="00408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76400"/>
            <a:ext cx="7772400" cy="1143000"/>
          </a:xfrm>
        </p:spPr>
        <p:txBody>
          <a:bodyPr anchor="ctr"/>
          <a:lstStyle/>
          <a:p>
            <a:r>
              <a:rPr lang="en-US">
                <a:solidFill>
                  <a:schemeClr val="bg2"/>
                </a:solidFill>
              </a:rPr>
              <a:t>Programming By Voice</a:t>
            </a:r>
            <a:endParaRPr lang="en-US" sz="4000">
              <a:solidFill>
                <a:schemeClr val="bg2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6400800" cy="1752600"/>
          </a:xfrm>
        </p:spPr>
        <p:txBody>
          <a:bodyPr/>
          <a:lstStyle/>
          <a:p>
            <a:pPr algn="l"/>
            <a:r>
              <a:rPr lang="en-US" sz="3200">
                <a:solidFill>
                  <a:srgbClr val="0E471F"/>
                </a:solidFill>
              </a:rPr>
              <a:t>Andrew Begel</a:t>
            </a:r>
          </a:p>
          <a:p>
            <a:pPr algn="l"/>
            <a:r>
              <a:rPr lang="en-US" sz="3200">
                <a:solidFill>
                  <a:srgbClr val="0E471F"/>
                </a:solidFill>
              </a:rPr>
              <a:t>Advisor: Prof. Susan L. Graham</a:t>
            </a:r>
          </a:p>
          <a:p>
            <a:pPr algn="l"/>
            <a:r>
              <a:rPr lang="en-US" sz="3200">
                <a:solidFill>
                  <a:srgbClr val="0E471F"/>
                </a:solidFill>
              </a:rPr>
              <a:t>University of California, Berkeley</a:t>
            </a:r>
          </a:p>
          <a:p>
            <a:pPr algn="l"/>
            <a:r>
              <a:rPr lang="en-US" sz="3200">
                <a:solidFill>
                  <a:srgbClr val="0E471F"/>
                </a:solidFill>
              </a:rPr>
              <a:t>VL/HCC 2004</a:t>
            </a:r>
            <a:endParaRPr lang="en-US" sz="3200">
              <a:solidFill>
                <a:schemeClr val="accent2"/>
              </a:solidFill>
            </a:endParaRPr>
          </a:p>
        </p:txBody>
      </p:sp>
      <p:pic>
        <p:nvPicPr>
          <p:cNvPr id="59401" name="Picture 9" descr="harmonia-logo-2003b.wmf                                        0020A0FFTsimmes                        BB2A0806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24525"/>
            <a:ext cx="495300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914400"/>
          </a:xfrm>
        </p:spPr>
        <p:txBody>
          <a:bodyPr/>
          <a:lstStyle/>
          <a:p>
            <a:r>
              <a:rPr lang="en-US"/>
              <a:t>Disambiguating “</a:t>
            </a:r>
            <a:r>
              <a:rPr lang="en-US">
                <a:latin typeface="Courier New" panose="02070309020205020404" pitchFamily="49" charset="0"/>
              </a:rPr>
              <a:t>filetoload</a:t>
            </a:r>
            <a:r>
              <a:rPr lang="en-US"/>
              <a:t>”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906463" y="1639888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 load</a:t>
            </a:r>
            <a:endParaRPr lang="en-US" sz="2000" u="sng">
              <a:solidFill>
                <a:srgbClr val="C00B15"/>
              </a:solidFill>
              <a:latin typeface="Arial" panose="020B0604020202020204" pitchFamily="34" charset="0"/>
            </a:endParaRP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31162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2 load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50974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toload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7212013" y="16398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filetoload</a:t>
            </a:r>
          </a:p>
        </p:txBody>
      </p:sp>
      <p:grpSp>
        <p:nvGrpSpPr>
          <p:cNvPr id="96263" name="Group 7"/>
          <p:cNvGrpSpPr>
            <a:grpSpLocks/>
          </p:cNvGrpSpPr>
          <p:nvPr/>
        </p:nvGrpSpPr>
        <p:grpSpPr bwMode="auto">
          <a:xfrm>
            <a:off x="820738" y="2181225"/>
            <a:ext cx="5803900" cy="3695700"/>
            <a:chOff x="522" y="1374"/>
            <a:chExt cx="3656" cy="2328"/>
          </a:xfrm>
        </p:grpSpPr>
        <p:sp>
          <p:nvSpPr>
            <p:cNvPr id="96264" name="Text Box 8"/>
            <p:cNvSpPr txBox="1">
              <a:spLocks noChangeArrowheads="1"/>
            </p:cNvSpPr>
            <p:nvPr/>
          </p:nvSpPr>
          <p:spPr bwMode="auto">
            <a:xfrm>
              <a:off x="522" y="1374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 to load</a:t>
              </a:r>
            </a:p>
          </p:txBody>
        </p:sp>
        <p:sp>
          <p:nvSpPr>
            <p:cNvPr id="96265" name="Text Box 9"/>
            <p:cNvSpPr txBox="1">
              <a:spLocks noChangeArrowheads="1"/>
            </p:cNvSpPr>
            <p:nvPr/>
          </p:nvSpPr>
          <p:spPr bwMode="auto">
            <a:xfrm>
              <a:off x="522" y="3106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6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file.to load</a:t>
              </a:r>
            </a:p>
          </p:txBody>
        </p:sp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522" y="3452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7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 to.load</a:t>
              </a:r>
            </a:p>
          </p:txBody>
        </p:sp>
        <p:sp>
          <p:nvSpPr>
            <p:cNvPr id="96267" name="Text Box 11"/>
            <p:cNvSpPr txBox="1">
              <a:spLocks noChangeArrowheads="1"/>
            </p:cNvSpPr>
            <p:nvPr/>
          </p:nvSpPr>
          <p:spPr bwMode="auto">
            <a:xfrm>
              <a:off x="1840" y="1374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9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 2 load</a:t>
              </a:r>
            </a:p>
          </p:txBody>
        </p:sp>
        <p:sp>
          <p:nvSpPr>
            <p:cNvPr id="96268" name="Text Box 12"/>
            <p:cNvSpPr txBox="1">
              <a:spLocks noChangeArrowheads="1"/>
            </p:cNvSpPr>
            <p:nvPr/>
          </p:nvSpPr>
          <p:spPr bwMode="auto">
            <a:xfrm>
              <a:off x="3089" y="1374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2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 toload</a:t>
              </a:r>
            </a:p>
          </p:txBody>
        </p:sp>
      </p:grpSp>
      <p:grpSp>
        <p:nvGrpSpPr>
          <p:cNvPr id="96269" name="Group 13"/>
          <p:cNvGrpSpPr>
            <a:grpSpLocks/>
          </p:cNvGrpSpPr>
          <p:nvPr/>
        </p:nvGrpSpPr>
        <p:grpSpPr bwMode="auto">
          <a:xfrm>
            <a:off x="814388" y="2730500"/>
            <a:ext cx="5902325" cy="1497013"/>
            <a:chOff x="513" y="1720"/>
            <a:chExt cx="3718" cy="943"/>
          </a:xfrm>
        </p:grpSpPr>
        <p:sp>
          <p:nvSpPr>
            <p:cNvPr id="96270" name="Text Box 14"/>
            <p:cNvSpPr txBox="1">
              <a:spLocks noChangeArrowheads="1"/>
            </p:cNvSpPr>
            <p:nvPr/>
          </p:nvSpPr>
          <p:spPr bwMode="auto">
            <a:xfrm>
              <a:off x="1835" y="1720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0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file(2, load)</a:t>
              </a:r>
            </a:p>
          </p:txBody>
        </p:sp>
        <p:sp>
          <p:nvSpPr>
            <p:cNvPr id="96271" name="Text Box 15"/>
            <p:cNvSpPr txBox="1">
              <a:spLocks noChangeArrowheads="1"/>
            </p:cNvSpPr>
            <p:nvPr/>
          </p:nvSpPr>
          <p:spPr bwMode="auto">
            <a:xfrm>
              <a:off x="513" y="1720"/>
              <a:ext cx="1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2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file(to, load)</a:t>
              </a:r>
            </a:p>
          </p:txBody>
        </p:sp>
        <p:sp>
          <p:nvSpPr>
            <p:cNvPr id="96272" name="Text Box 16"/>
            <p:cNvSpPr txBox="1">
              <a:spLocks noChangeArrowheads="1"/>
            </p:cNvSpPr>
            <p:nvPr/>
          </p:nvSpPr>
          <p:spPr bwMode="auto">
            <a:xfrm>
              <a:off x="513" y="2066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3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file(to.load)</a:t>
              </a:r>
            </a:p>
          </p:txBody>
        </p:sp>
        <p:sp>
          <p:nvSpPr>
            <p:cNvPr id="96273" name="Text Box 17"/>
            <p:cNvSpPr txBox="1">
              <a:spLocks noChangeArrowheads="1"/>
            </p:cNvSpPr>
            <p:nvPr/>
          </p:nvSpPr>
          <p:spPr bwMode="auto">
            <a:xfrm>
              <a:off x="513" y="2413"/>
              <a:ext cx="1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4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file(to(load))</a:t>
              </a:r>
            </a:p>
          </p:txBody>
        </p:sp>
        <p:sp>
          <p:nvSpPr>
            <p:cNvPr id="96274" name="Text Box 18"/>
            <p:cNvSpPr txBox="1">
              <a:spLocks noChangeArrowheads="1"/>
            </p:cNvSpPr>
            <p:nvPr/>
          </p:nvSpPr>
          <p:spPr bwMode="auto">
            <a:xfrm>
              <a:off x="3080" y="1720"/>
              <a:ext cx="11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3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file(toload)</a:t>
              </a:r>
            </a:p>
          </p:txBody>
        </p:sp>
      </p:grp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814388" y="3279775"/>
            <a:ext cx="5803900" cy="3148013"/>
            <a:chOff x="513" y="2066"/>
            <a:chExt cx="3656" cy="1983"/>
          </a:xfrm>
        </p:grpSpPr>
        <p:sp>
          <p:nvSpPr>
            <p:cNvPr id="96276" name="Text Box 20"/>
            <p:cNvSpPr txBox="1">
              <a:spLocks noChangeArrowheads="1"/>
            </p:cNvSpPr>
            <p:nvPr/>
          </p:nvSpPr>
          <p:spPr bwMode="auto">
            <a:xfrm>
              <a:off x="1835" y="2066"/>
              <a:ext cx="12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1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(file, 2, load)</a:t>
              </a:r>
            </a:p>
          </p:txBody>
        </p:sp>
        <p:sp>
          <p:nvSpPr>
            <p:cNvPr id="96277" name="Text Box 21"/>
            <p:cNvSpPr txBox="1">
              <a:spLocks noChangeArrowheads="1"/>
            </p:cNvSpPr>
            <p:nvPr/>
          </p:nvSpPr>
          <p:spPr bwMode="auto">
            <a:xfrm>
              <a:off x="513" y="3799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8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file.to.load</a:t>
              </a:r>
            </a:p>
          </p:txBody>
        </p:sp>
        <p:sp>
          <p:nvSpPr>
            <p:cNvPr id="96278" name="Text Box 22"/>
            <p:cNvSpPr txBox="1">
              <a:spLocks noChangeArrowheads="1"/>
            </p:cNvSpPr>
            <p:nvPr/>
          </p:nvSpPr>
          <p:spPr bwMode="auto">
            <a:xfrm>
              <a:off x="513" y="2759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5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file.to(load)</a:t>
              </a:r>
            </a:p>
          </p:txBody>
        </p:sp>
        <p:sp>
          <p:nvSpPr>
            <p:cNvPr id="96279" name="Text Box 23"/>
            <p:cNvSpPr txBox="1">
              <a:spLocks noChangeArrowheads="1"/>
            </p:cNvSpPr>
            <p:nvPr/>
          </p:nvSpPr>
          <p:spPr bwMode="auto">
            <a:xfrm>
              <a:off x="3080" y="2066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4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file.toload</a:t>
              </a:r>
            </a:p>
          </p:txBody>
        </p:sp>
      </p:grpSp>
      <p:sp>
        <p:nvSpPr>
          <p:cNvPr id="96280" name="Text Box 24"/>
          <p:cNvSpPr txBox="1">
            <a:spLocks noChangeArrowheads="1"/>
          </p:cNvSpPr>
          <p:nvPr/>
        </p:nvSpPr>
        <p:spPr bwMode="auto">
          <a:xfrm>
            <a:off x="7002463" y="2181225"/>
            <a:ext cx="1827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5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filetoload()</a:t>
            </a:r>
          </a:p>
        </p:txBody>
      </p:sp>
      <p:sp>
        <p:nvSpPr>
          <p:cNvPr id="96285" name="Text Box 29"/>
          <p:cNvSpPr txBox="1">
            <a:spLocks noChangeArrowheads="1"/>
          </p:cNvSpPr>
          <p:nvPr/>
        </p:nvSpPr>
        <p:spPr bwMode="auto">
          <a:xfrm>
            <a:off x="7002463" y="2730500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6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</a:t>
            </a:r>
            <a:endParaRPr lang="en-US">
              <a:solidFill>
                <a:srgbClr val="004080"/>
              </a:solidFill>
              <a:latin typeface="Arial" panose="020B0604020202020204" pitchFamily="34" charset="0"/>
            </a:endParaRPr>
          </a:p>
        </p:txBody>
      </p:sp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914400"/>
          </a:xfrm>
        </p:spPr>
        <p:txBody>
          <a:bodyPr/>
          <a:lstStyle/>
          <a:p>
            <a:r>
              <a:rPr lang="en-US"/>
              <a:t>Disambiguating “</a:t>
            </a:r>
            <a:r>
              <a:rPr lang="en-US">
                <a:latin typeface="Courier New" panose="02070309020205020404" pitchFamily="49" charset="0"/>
              </a:rPr>
              <a:t>filetoload</a:t>
            </a:r>
            <a:r>
              <a:rPr lang="en-US"/>
              <a:t>”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906463" y="1639888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 load</a:t>
            </a:r>
            <a:endParaRPr lang="en-US" sz="2000" u="sng">
              <a:solidFill>
                <a:srgbClr val="C00B15"/>
              </a:solidFill>
              <a:latin typeface="Arial" panose="020B0604020202020204" pitchFamily="34" charset="0"/>
            </a:endParaRP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1162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2 load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0974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toload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7212013" y="16398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filetoload</a:t>
            </a:r>
          </a:p>
        </p:txBody>
      </p:sp>
      <p:grpSp>
        <p:nvGrpSpPr>
          <p:cNvPr id="105479" name="Group 7"/>
          <p:cNvGrpSpPr>
            <a:grpSpLocks/>
          </p:cNvGrpSpPr>
          <p:nvPr/>
        </p:nvGrpSpPr>
        <p:grpSpPr bwMode="auto">
          <a:xfrm>
            <a:off x="812800" y="2184400"/>
            <a:ext cx="5803900" cy="3695700"/>
            <a:chOff x="522" y="1374"/>
            <a:chExt cx="3656" cy="2328"/>
          </a:xfrm>
        </p:grpSpPr>
        <p:sp>
          <p:nvSpPr>
            <p:cNvPr id="105480" name="Text Box 8"/>
            <p:cNvSpPr txBox="1">
              <a:spLocks noChangeArrowheads="1"/>
            </p:cNvSpPr>
            <p:nvPr/>
          </p:nvSpPr>
          <p:spPr bwMode="auto">
            <a:xfrm>
              <a:off x="522" y="1374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 to load</a:t>
              </a:r>
            </a:p>
          </p:txBody>
        </p:sp>
        <p:sp>
          <p:nvSpPr>
            <p:cNvPr id="105481" name="Text Box 9"/>
            <p:cNvSpPr txBox="1">
              <a:spLocks noChangeArrowheads="1"/>
            </p:cNvSpPr>
            <p:nvPr/>
          </p:nvSpPr>
          <p:spPr bwMode="auto">
            <a:xfrm>
              <a:off x="522" y="3106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6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file.to load</a:t>
              </a:r>
            </a:p>
          </p:txBody>
        </p:sp>
        <p:sp>
          <p:nvSpPr>
            <p:cNvPr id="105482" name="Text Box 10"/>
            <p:cNvSpPr txBox="1">
              <a:spLocks noChangeArrowheads="1"/>
            </p:cNvSpPr>
            <p:nvPr/>
          </p:nvSpPr>
          <p:spPr bwMode="auto">
            <a:xfrm>
              <a:off x="522" y="3452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7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 to.load</a:t>
              </a:r>
            </a:p>
          </p:txBody>
        </p:sp>
        <p:sp>
          <p:nvSpPr>
            <p:cNvPr id="105483" name="Text Box 11"/>
            <p:cNvSpPr txBox="1">
              <a:spLocks noChangeArrowheads="1"/>
            </p:cNvSpPr>
            <p:nvPr/>
          </p:nvSpPr>
          <p:spPr bwMode="auto">
            <a:xfrm>
              <a:off x="1840" y="1374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9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 2 load</a:t>
              </a:r>
            </a:p>
          </p:txBody>
        </p:sp>
        <p:sp>
          <p:nvSpPr>
            <p:cNvPr id="105484" name="Text Box 12"/>
            <p:cNvSpPr txBox="1">
              <a:spLocks noChangeArrowheads="1"/>
            </p:cNvSpPr>
            <p:nvPr/>
          </p:nvSpPr>
          <p:spPr bwMode="auto">
            <a:xfrm>
              <a:off x="3089" y="1374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2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 toload</a:t>
              </a:r>
            </a:p>
          </p:txBody>
        </p:sp>
      </p:grpSp>
      <p:grpSp>
        <p:nvGrpSpPr>
          <p:cNvPr id="105485" name="Group 13"/>
          <p:cNvGrpSpPr>
            <a:grpSpLocks/>
          </p:cNvGrpSpPr>
          <p:nvPr/>
        </p:nvGrpSpPr>
        <p:grpSpPr bwMode="auto">
          <a:xfrm>
            <a:off x="814388" y="2730500"/>
            <a:ext cx="5902325" cy="1497013"/>
            <a:chOff x="513" y="1720"/>
            <a:chExt cx="3718" cy="943"/>
          </a:xfrm>
        </p:grpSpPr>
        <p:sp>
          <p:nvSpPr>
            <p:cNvPr id="105486" name="Text Box 14"/>
            <p:cNvSpPr txBox="1">
              <a:spLocks noChangeArrowheads="1"/>
            </p:cNvSpPr>
            <p:nvPr/>
          </p:nvSpPr>
          <p:spPr bwMode="auto">
            <a:xfrm>
              <a:off x="1835" y="1720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0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file(2, load)</a:t>
              </a:r>
            </a:p>
          </p:txBody>
        </p:sp>
        <p:sp>
          <p:nvSpPr>
            <p:cNvPr id="105487" name="Text Box 15"/>
            <p:cNvSpPr txBox="1">
              <a:spLocks noChangeArrowheads="1"/>
            </p:cNvSpPr>
            <p:nvPr/>
          </p:nvSpPr>
          <p:spPr bwMode="auto">
            <a:xfrm>
              <a:off x="513" y="1720"/>
              <a:ext cx="1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2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file(to, load)</a:t>
              </a:r>
            </a:p>
          </p:txBody>
        </p:sp>
        <p:sp>
          <p:nvSpPr>
            <p:cNvPr id="105488" name="Text Box 16"/>
            <p:cNvSpPr txBox="1">
              <a:spLocks noChangeArrowheads="1"/>
            </p:cNvSpPr>
            <p:nvPr/>
          </p:nvSpPr>
          <p:spPr bwMode="auto">
            <a:xfrm>
              <a:off x="513" y="2066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3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file(to.load)</a:t>
              </a:r>
            </a:p>
          </p:txBody>
        </p:sp>
        <p:sp>
          <p:nvSpPr>
            <p:cNvPr id="105489" name="Text Box 17"/>
            <p:cNvSpPr txBox="1">
              <a:spLocks noChangeArrowheads="1"/>
            </p:cNvSpPr>
            <p:nvPr/>
          </p:nvSpPr>
          <p:spPr bwMode="auto">
            <a:xfrm>
              <a:off x="513" y="2413"/>
              <a:ext cx="1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4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file(to(load))</a:t>
              </a:r>
            </a:p>
          </p:txBody>
        </p:sp>
        <p:sp>
          <p:nvSpPr>
            <p:cNvPr id="105490" name="Text Box 18"/>
            <p:cNvSpPr txBox="1">
              <a:spLocks noChangeArrowheads="1"/>
            </p:cNvSpPr>
            <p:nvPr/>
          </p:nvSpPr>
          <p:spPr bwMode="auto">
            <a:xfrm>
              <a:off x="3080" y="1720"/>
              <a:ext cx="11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3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file(toload)</a:t>
              </a:r>
            </a:p>
          </p:txBody>
        </p:sp>
      </p:grpSp>
      <p:grpSp>
        <p:nvGrpSpPr>
          <p:cNvPr id="105491" name="Group 19"/>
          <p:cNvGrpSpPr>
            <a:grpSpLocks/>
          </p:cNvGrpSpPr>
          <p:nvPr/>
        </p:nvGrpSpPr>
        <p:grpSpPr bwMode="auto">
          <a:xfrm>
            <a:off x="814388" y="3279775"/>
            <a:ext cx="5803900" cy="3148013"/>
            <a:chOff x="513" y="2066"/>
            <a:chExt cx="3656" cy="1983"/>
          </a:xfrm>
        </p:grpSpPr>
        <p:sp>
          <p:nvSpPr>
            <p:cNvPr id="105492" name="Text Box 20"/>
            <p:cNvSpPr txBox="1">
              <a:spLocks noChangeArrowheads="1"/>
            </p:cNvSpPr>
            <p:nvPr/>
          </p:nvSpPr>
          <p:spPr bwMode="auto">
            <a:xfrm>
              <a:off x="1835" y="2066"/>
              <a:ext cx="12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1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(file, 2, load)</a:t>
              </a:r>
            </a:p>
          </p:txBody>
        </p:sp>
        <p:sp>
          <p:nvSpPr>
            <p:cNvPr id="105493" name="Text Box 21"/>
            <p:cNvSpPr txBox="1">
              <a:spLocks noChangeArrowheads="1"/>
            </p:cNvSpPr>
            <p:nvPr/>
          </p:nvSpPr>
          <p:spPr bwMode="auto">
            <a:xfrm>
              <a:off x="513" y="3799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8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file.to.load</a:t>
              </a:r>
            </a:p>
          </p:txBody>
        </p:sp>
        <p:sp>
          <p:nvSpPr>
            <p:cNvPr id="105494" name="Text Box 22"/>
            <p:cNvSpPr txBox="1">
              <a:spLocks noChangeArrowheads="1"/>
            </p:cNvSpPr>
            <p:nvPr/>
          </p:nvSpPr>
          <p:spPr bwMode="auto">
            <a:xfrm>
              <a:off x="513" y="2759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5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file.to(load)</a:t>
              </a:r>
            </a:p>
          </p:txBody>
        </p:sp>
        <p:sp>
          <p:nvSpPr>
            <p:cNvPr id="105495" name="Text Box 23"/>
            <p:cNvSpPr txBox="1">
              <a:spLocks noChangeArrowheads="1"/>
            </p:cNvSpPr>
            <p:nvPr/>
          </p:nvSpPr>
          <p:spPr bwMode="auto">
            <a:xfrm>
              <a:off x="3080" y="2066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4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file.toload</a:t>
              </a:r>
            </a:p>
          </p:txBody>
        </p:sp>
      </p:grp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7002463" y="2181225"/>
            <a:ext cx="1827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5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filetoload()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2963863" y="3886200"/>
            <a:ext cx="536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immediately adjacent identifiers</a:t>
            </a:r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7002463" y="2730500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6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</a:t>
            </a:r>
            <a:endParaRPr lang="en-US">
              <a:solidFill>
                <a:srgbClr val="004080"/>
              </a:solidFill>
              <a:latin typeface="Arial" panose="020B0604020202020204" pitchFamily="34" charset="0"/>
            </a:endParaRPr>
          </a:p>
        </p:txBody>
      </p:sp>
      <p:sp>
        <p:nvSpPr>
          <p:cNvPr id="105499" name="Rectangle 27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914400"/>
          </a:xfrm>
        </p:spPr>
        <p:txBody>
          <a:bodyPr/>
          <a:lstStyle/>
          <a:p>
            <a:r>
              <a:rPr lang="en-US"/>
              <a:t>Disambiguating “</a:t>
            </a:r>
            <a:r>
              <a:rPr lang="en-US">
                <a:latin typeface="Courier New" panose="02070309020205020404" pitchFamily="49" charset="0"/>
              </a:rPr>
              <a:t>filetoload</a:t>
            </a:r>
            <a:r>
              <a:rPr lang="en-US"/>
              <a:t>”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906463" y="1639888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 load</a:t>
            </a:r>
            <a:endParaRPr lang="en-US" sz="2000" u="sng">
              <a:solidFill>
                <a:srgbClr val="C00B15"/>
              </a:solidFill>
              <a:latin typeface="Arial" panose="020B0604020202020204" pitchFamily="34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1162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2 load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50974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toload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7212013" y="16398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filetoload</a:t>
            </a:r>
          </a:p>
        </p:txBody>
      </p:sp>
      <p:grpSp>
        <p:nvGrpSpPr>
          <p:cNvPr id="101389" name="Group 13"/>
          <p:cNvGrpSpPr>
            <a:grpSpLocks/>
          </p:cNvGrpSpPr>
          <p:nvPr/>
        </p:nvGrpSpPr>
        <p:grpSpPr bwMode="auto">
          <a:xfrm>
            <a:off x="814388" y="2730500"/>
            <a:ext cx="5902325" cy="1497013"/>
            <a:chOff x="513" y="1720"/>
            <a:chExt cx="3718" cy="943"/>
          </a:xfrm>
        </p:grpSpPr>
        <p:sp>
          <p:nvSpPr>
            <p:cNvPr id="101390" name="Text Box 14"/>
            <p:cNvSpPr txBox="1">
              <a:spLocks noChangeArrowheads="1"/>
            </p:cNvSpPr>
            <p:nvPr/>
          </p:nvSpPr>
          <p:spPr bwMode="auto">
            <a:xfrm>
              <a:off x="1835" y="1720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0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file(2, load)</a:t>
              </a:r>
            </a:p>
          </p:txBody>
        </p:sp>
        <p:sp>
          <p:nvSpPr>
            <p:cNvPr id="101391" name="Text Box 15"/>
            <p:cNvSpPr txBox="1">
              <a:spLocks noChangeArrowheads="1"/>
            </p:cNvSpPr>
            <p:nvPr/>
          </p:nvSpPr>
          <p:spPr bwMode="auto">
            <a:xfrm>
              <a:off x="513" y="1720"/>
              <a:ext cx="1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2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file(to, load)</a:t>
              </a:r>
            </a:p>
          </p:txBody>
        </p:sp>
        <p:sp>
          <p:nvSpPr>
            <p:cNvPr id="101392" name="Text Box 16"/>
            <p:cNvSpPr txBox="1">
              <a:spLocks noChangeArrowheads="1"/>
            </p:cNvSpPr>
            <p:nvPr/>
          </p:nvSpPr>
          <p:spPr bwMode="auto">
            <a:xfrm>
              <a:off x="513" y="2066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3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file(to.load)</a:t>
              </a:r>
            </a:p>
          </p:txBody>
        </p:sp>
        <p:sp>
          <p:nvSpPr>
            <p:cNvPr id="101393" name="Text Box 17"/>
            <p:cNvSpPr txBox="1">
              <a:spLocks noChangeArrowheads="1"/>
            </p:cNvSpPr>
            <p:nvPr/>
          </p:nvSpPr>
          <p:spPr bwMode="auto">
            <a:xfrm>
              <a:off x="513" y="2413"/>
              <a:ext cx="1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4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file(to(load))</a:t>
              </a:r>
            </a:p>
          </p:txBody>
        </p:sp>
        <p:sp>
          <p:nvSpPr>
            <p:cNvPr id="101394" name="Text Box 18"/>
            <p:cNvSpPr txBox="1">
              <a:spLocks noChangeArrowheads="1"/>
            </p:cNvSpPr>
            <p:nvPr/>
          </p:nvSpPr>
          <p:spPr bwMode="auto">
            <a:xfrm>
              <a:off x="3080" y="1720"/>
              <a:ext cx="11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3"/>
              </a:pPr>
              <a:r>
                <a:rPr lang="en-US" sz="2000">
                  <a:solidFill>
                    <a:srgbClr val="004080"/>
                  </a:solidFill>
                  <a:latin typeface="Arial" panose="020B0604020202020204" pitchFamily="34" charset="0"/>
                </a:rPr>
                <a:t>file(toload)</a:t>
              </a:r>
            </a:p>
          </p:txBody>
        </p:sp>
      </p:grpSp>
      <p:grpSp>
        <p:nvGrpSpPr>
          <p:cNvPr id="101395" name="Group 19"/>
          <p:cNvGrpSpPr>
            <a:grpSpLocks/>
          </p:cNvGrpSpPr>
          <p:nvPr/>
        </p:nvGrpSpPr>
        <p:grpSpPr bwMode="auto">
          <a:xfrm>
            <a:off x="814388" y="3279775"/>
            <a:ext cx="5803900" cy="3148013"/>
            <a:chOff x="513" y="2066"/>
            <a:chExt cx="3656" cy="1983"/>
          </a:xfrm>
        </p:grpSpPr>
        <p:sp>
          <p:nvSpPr>
            <p:cNvPr id="101396" name="Text Box 20"/>
            <p:cNvSpPr txBox="1">
              <a:spLocks noChangeArrowheads="1"/>
            </p:cNvSpPr>
            <p:nvPr/>
          </p:nvSpPr>
          <p:spPr bwMode="auto">
            <a:xfrm>
              <a:off x="1835" y="2066"/>
              <a:ext cx="12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1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(file, 2, load)</a:t>
              </a:r>
            </a:p>
          </p:txBody>
        </p:sp>
        <p:sp>
          <p:nvSpPr>
            <p:cNvPr id="101397" name="Text Box 21"/>
            <p:cNvSpPr txBox="1">
              <a:spLocks noChangeArrowheads="1"/>
            </p:cNvSpPr>
            <p:nvPr/>
          </p:nvSpPr>
          <p:spPr bwMode="auto">
            <a:xfrm>
              <a:off x="513" y="3799"/>
              <a:ext cx="11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8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file.to.load</a:t>
              </a:r>
            </a:p>
          </p:txBody>
        </p:sp>
        <p:sp>
          <p:nvSpPr>
            <p:cNvPr id="101398" name="Text Box 22"/>
            <p:cNvSpPr txBox="1">
              <a:spLocks noChangeArrowheads="1"/>
            </p:cNvSpPr>
            <p:nvPr/>
          </p:nvSpPr>
          <p:spPr bwMode="auto">
            <a:xfrm>
              <a:off x="513" y="2759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5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file.to(load)</a:t>
              </a:r>
            </a:p>
          </p:txBody>
        </p:sp>
        <p:sp>
          <p:nvSpPr>
            <p:cNvPr id="101399" name="Text Box 23"/>
            <p:cNvSpPr txBox="1">
              <a:spLocks noChangeArrowheads="1"/>
            </p:cNvSpPr>
            <p:nvPr/>
          </p:nvSpPr>
          <p:spPr bwMode="auto">
            <a:xfrm>
              <a:off x="3080" y="2066"/>
              <a:ext cx="108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4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file.toload</a:t>
              </a:r>
            </a:p>
          </p:txBody>
        </p:sp>
      </p:grpSp>
      <p:sp>
        <p:nvSpPr>
          <p:cNvPr id="101400" name="Text Box 24"/>
          <p:cNvSpPr txBox="1">
            <a:spLocks noChangeArrowheads="1"/>
          </p:cNvSpPr>
          <p:nvPr/>
        </p:nvSpPr>
        <p:spPr bwMode="auto">
          <a:xfrm>
            <a:off x="7002463" y="2181225"/>
            <a:ext cx="1827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5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filetoload()</a:t>
            </a:r>
          </a:p>
        </p:txBody>
      </p:sp>
      <p:sp>
        <p:nvSpPr>
          <p:cNvPr id="101401" name="Text Box 25"/>
          <p:cNvSpPr txBox="1">
            <a:spLocks noChangeArrowheads="1"/>
          </p:cNvSpPr>
          <p:nvPr/>
        </p:nvSpPr>
        <p:spPr bwMode="auto">
          <a:xfrm>
            <a:off x="2963863" y="3886200"/>
            <a:ext cx="536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immediately adjacent identifiers</a:t>
            </a:r>
          </a:p>
        </p:txBody>
      </p:sp>
      <p:sp>
        <p:nvSpPr>
          <p:cNvPr id="101402" name="Text Box 26"/>
          <p:cNvSpPr txBox="1">
            <a:spLocks noChangeArrowheads="1"/>
          </p:cNvSpPr>
          <p:nvPr/>
        </p:nvSpPr>
        <p:spPr bwMode="auto">
          <a:xfrm>
            <a:off x="2963863" y="44767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2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variables named “file”</a:t>
            </a:r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7002463" y="2730500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6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</a:t>
            </a:r>
            <a:endParaRPr lang="en-US">
              <a:solidFill>
                <a:srgbClr val="004080"/>
              </a:solidFill>
              <a:latin typeface="Arial" panose="020B0604020202020204" pitchFamily="34" charset="0"/>
            </a:endParaRPr>
          </a:p>
        </p:txBody>
      </p:sp>
      <p:sp>
        <p:nvSpPr>
          <p:cNvPr id="101406" name="Rectangle 30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914400"/>
          </a:xfrm>
        </p:spPr>
        <p:txBody>
          <a:bodyPr/>
          <a:lstStyle/>
          <a:p>
            <a:r>
              <a:rPr lang="en-US"/>
              <a:t>Disambiguating “</a:t>
            </a:r>
            <a:r>
              <a:rPr lang="en-US">
                <a:latin typeface="Courier New" panose="02070309020205020404" pitchFamily="49" charset="0"/>
              </a:rPr>
              <a:t>filetoload</a:t>
            </a:r>
            <a:r>
              <a:rPr lang="en-US"/>
              <a:t>”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906463" y="1639888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 load</a:t>
            </a:r>
            <a:endParaRPr lang="en-US" sz="2000" u="sng">
              <a:solidFill>
                <a:srgbClr val="C00B15"/>
              </a:solidFill>
              <a:latin typeface="Arial" panose="020B0604020202020204" pitchFamily="34" charset="0"/>
            </a:endParaRP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31162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2 load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50974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toload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7212013" y="16398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filetoload</a:t>
            </a:r>
          </a:p>
        </p:txBody>
      </p: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814388" y="2730500"/>
            <a:ext cx="5902325" cy="1497013"/>
            <a:chOff x="513" y="1720"/>
            <a:chExt cx="3718" cy="943"/>
          </a:xfrm>
        </p:grpSpPr>
        <p:sp>
          <p:nvSpPr>
            <p:cNvPr id="102414" name="Text Box 14"/>
            <p:cNvSpPr txBox="1">
              <a:spLocks noChangeArrowheads="1"/>
            </p:cNvSpPr>
            <p:nvPr/>
          </p:nvSpPr>
          <p:spPr bwMode="auto">
            <a:xfrm>
              <a:off x="1835" y="1720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0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file(2, load)</a:t>
              </a:r>
            </a:p>
          </p:txBody>
        </p:sp>
        <p:sp>
          <p:nvSpPr>
            <p:cNvPr id="102415" name="Text Box 15"/>
            <p:cNvSpPr txBox="1">
              <a:spLocks noChangeArrowheads="1"/>
            </p:cNvSpPr>
            <p:nvPr/>
          </p:nvSpPr>
          <p:spPr bwMode="auto">
            <a:xfrm>
              <a:off x="513" y="1720"/>
              <a:ext cx="1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2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file(to, load)</a:t>
              </a:r>
            </a:p>
          </p:txBody>
        </p:sp>
        <p:sp>
          <p:nvSpPr>
            <p:cNvPr id="102416" name="Text Box 16"/>
            <p:cNvSpPr txBox="1">
              <a:spLocks noChangeArrowheads="1"/>
            </p:cNvSpPr>
            <p:nvPr/>
          </p:nvSpPr>
          <p:spPr bwMode="auto">
            <a:xfrm>
              <a:off x="513" y="2066"/>
              <a:ext cx="11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3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file(to.load)</a:t>
              </a:r>
            </a:p>
          </p:txBody>
        </p:sp>
        <p:sp>
          <p:nvSpPr>
            <p:cNvPr id="102417" name="Text Box 17"/>
            <p:cNvSpPr txBox="1">
              <a:spLocks noChangeArrowheads="1"/>
            </p:cNvSpPr>
            <p:nvPr/>
          </p:nvSpPr>
          <p:spPr bwMode="auto">
            <a:xfrm>
              <a:off x="513" y="2413"/>
              <a:ext cx="125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4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file(to(load))</a:t>
              </a:r>
            </a:p>
          </p:txBody>
        </p:sp>
        <p:sp>
          <p:nvSpPr>
            <p:cNvPr id="102418" name="Text Box 18"/>
            <p:cNvSpPr txBox="1">
              <a:spLocks noChangeArrowheads="1"/>
            </p:cNvSpPr>
            <p:nvPr/>
          </p:nvSpPr>
          <p:spPr bwMode="auto">
            <a:xfrm>
              <a:off x="3080" y="1720"/>
              <a:ext cx="11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9144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3716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8288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286000" indent="-457200"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743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2004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657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114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buFont typeface="Times" panose="02020603050405020304" pitchFamily="18" charset="0"/>
                <a:buAutoNum type="arabicPeriod" startAt="13"/>
              </a:pPr>
              <a:r>
                <a:rPr lang="en-US" sz="2000">
                  <a:solidFill>
                    <a:srgbClr val="0E471F"/>
                  </a:solidFill>
                  <a:latin typeface="Arial" panose="020B0604020202020204" pitchFamily="34" charset="0"/>
                </a:rPr>
                <a:t>file(toload)</a:t>
              </a:r>
            </a:p>
          </p:txBody>
        </p:sp>
      </p:grp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7002463" y="2181225"/>
            <a:ext cx="1827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5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filetoload()</a:t>
            </a:r>
          </a:p>
        </p:txBody>
      </p:sp>
      <p:sp>
        <p:nvSpPr>
          <p:cNvPr id="102425" name="Text Box 25"/>
          <p:cNvSpPr txBox="1">
            <a:spLocks noChangeArrowheads="1"/>
          </p:cNvSpPr>
          <p:nvPr/>
        </p:nvSpPr>
        <p:spPr bwMode="auto">
          <a:xfrm>
            <a:off x="2963863" y="3886200"/>
            <a:ext cx="536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immediately adjacent identifiers</a:t>
            </a:r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2963863" y="44767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2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variables named “file”</a:t>
            </a: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2963863" y="5067300"/>
            <a:ext cx="397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3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methods named “file”</a:t>
            </a:r>
          </a:p>
        </p:txBody>
      </p:sp>
      <p:sp>
        <p:nvSpPr>
          <p:cNvPr id="102429" name="Text Box 29"/>
          <p:cNvSpPr txBox="1">
            <a:spLocks noChangeArrowheads="1"/>
          </p:cNvSpPr>
          <p:nvPr/>
        </p:nvSpPr>
        <p:spPr bwMode="auto">
          <a:xfrm>
            <a:off x="7002463" y="2730500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6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</a:t>
            </a:r>
            <a:endParaRPr lang="en-US">
              <a:solidFill>
                <a:srgbClr val="004080"/>
              </a:solidFill>
              <a:latin typeface="Arial" panose="020B0604020202020204" pitchFamily="34" charset="0"/>
            </a:endParaRPr>
          </a:p>
        </p:txBody>
      </p:sp>
      <p:sp>
        <p:nvSpPr>
          <p:cNvPr id="102430" name="Rectangle 30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914400"/>
          </a:xfrm>
        </p:spPr>
        <p:txBody>
          <a:bodyPr/>
          <a:lstStyle/>
          <a:p>
            <a:r>
              <a:rPr lang="en-US"/>
              <a:t>Disambiguating “</a:t>
            </a:r>
            <a:r>
              <a:rPr lang="en-US">
                <a:latin typeface="Courier New" panose="02070309020205020404" pitchFamily="49" charset="0"/>
              </a:rPr>
              <a:t>filetoload</a:t>
            </a:r>
            <a:r>
              <a:rPr lang="en-US"/>
              <a:t>”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906463" y="1639888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 load</a:t>
            </a:r>
            <a:endParaRPr lang="en-US" sz="2000" u="sng">
              <a:solidFill>
                <a:srgbClr val="C00B15"/>
              </a:solidFill>
              <a:latin typeface="Arial" panose="020B0604020202020204" pitchFamily="34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31162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2 load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0974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toload</a:t>
            </a: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7212013" y="16398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filetoload</a:t>
            </a:r>
          </a:p>
        </p:txBody>
      </p:sp>
      <p:sp>
        <p:nvSpPr>
          <p:cNvPr id="103448" name="Text Box 24"/>
          <p:cNvSpPr txBox="1">
            <a:spLocks noChangeArrowheads="1"/>
          </p:cNvSpPr>
          <p:nvPr/>
        </p:nvSpPr>
        <p:spPr bwMode="auto">
          <a:xfrm>
            <a:off x="7002463" y="2181225"/>
            <a:ext cx="1827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5"/>
            </a:pPr>
            <a:r>
              <a:rPr lang="en-US" sz="2000">
                <a:solidFill>
                  <a:srgbClr val="0E471F"/>
                </a:solidFill>
                <a:latin typeface="Arial" panose="020B0604020202020204" pitchFamily="34" charset="0"/>
              </a:rPr>
              <a:t>filetoload()</a:t>
            </a:r>
          </a:p>
        </p:txBody>
      </p:sp>
      <p:sp>
        <p:nvSpPr>
          <p:cNvPr id="103449" name="Text Box 25"/>
          <p:cNvSpPr txBox="1">
            <a:spLocks noChangeArrowheads="1"/>
          </p:cNvSpPr>
          <p:nvPr/>
        </p:nvSpPr>
        <p:spPr bwMode="auto">
          <a:xfrm>
            <a:off x="2963863" y="3886200"/>
            <a:ext cx="536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immediately adjacent identifiers</a:t>
            </a:r>
          </a:p>
        </p:txBody>
      </p:sp>
      <p:sp>
        <p:nvSpPr>
          <p:cNvPr id="103450" name="Text Box 26"/>
          <p:cNvSpPr txBox="1">
            <a:spLocks noChangeArrowheads="1"/>
          </p:cNvSpPr>
          <p:nvPr/>
        </p:nvSpPr>
        <p:spPr bwMode="auto">
          <a:xfrm>
            <a:off x="2963863" y="44767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2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variables named “file”</a:t>
            </a:r>
          </a:p>
        </p:txBody>
      </p:sp>
      <p:sp>
        <p:nvSpPr>
          <p:cNvPr id="103451" name="Text Box 27"/>
          <p:cNvSpPr txBox="1">
            <a:spLocks noChangeArrowheads="1"/>
          </p:cNvSpPr>
          <p:nvPr/>
        </p:nvSpPr>
        <p:spPr bwMode="auto">
          <a:xfrm>
            <a:off x="2963863" y="5067300"/>
            <a:ext cx="397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3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methods named “file”</a:t>
            </a:r>
          </a:p>
        </p:txBody>
      </p:sp>
      <p:sp>
        <p:nvSpPr>
          <p:cNvPr id="103452" name="Text Box 28"/>
          <p:cNvSpPr txBox="1">
            <a:spLocks noChangeArrowheads="1"/>
          </p:cNvSpPr>
          <p:nvPr/>
        </p:nvSpPr>
        <p:spPr bwMode="auto">
          <a:xfrm>
            <a:off x="2963863" y="5657850"/>
            <a:ext cx="465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4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method named “filetoload”</a:t>
            </a:r>
          </a:p>
        </p:txBody>
      </p: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7002463" y="2730500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16"/>
            </a:pP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filetoload</a:t>
            </a:r>
            <a:endParaRPr lang="en-US">
              <a:solidFill>
                <a:srgbClr val="004080"/>
              </a:solidFill>
              <a:latin typeface="Arial" panose="020B0604020202020204" pitchFamily="34" charset="0"/>
            </a:endParaRPr>
          </a:p>
        </p:txBody>
      </p:sp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914400"/>
          </a:xfrm>
        </p:spPr>
        <p:txBody>
          <a:bodyPr/>
          <a:lstStyle/>
          <a:p>
            <a:r>
              <a:rPr lang="en-US"/>
              <a:t>Disambiguating “</a:t>
            </a:r>
            <a:r>
              <a:rPr lang="en-US">
                <a:latin typeface="Courier New" panose="02070309020205020404" pitchFamily="49" charset="0"/>
              </a:rPr>
              <a:t>filetoload</a:t>
            </a:r>
            <a:r>
              <a:rPr lang="en-US"/>
              <a:t>”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906463" y="1639888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 load</a:t>
            </a:r>
            <a:endParaRPr lang="en-US" sz="2000" u="sng">
              <a:solidFill>
                <a:srgbClr val="C00B15"/>
              </a:solidFill>
              <a:latin typeface="Arial" panose="020B0604020202020204" pitchFamily="34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1162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2 load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0974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toload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7212013" y="16398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filetoload</a:t>
            </a:r>
          </a:p>
        </p:txBody>
      </p:sp>
      <p:sp>
        <p:nvSpPr>
          <p:cNvPr id="104473" name="Text Box 25"/>
          <p:cNvSpPr txBox="1">
            <a:spLocks noChangeArrowheads="1"/>
          </p:cNvSpPr>
          <p:nvPr/>
        </p:nvSpPr>
        <p:spPr bwMode="auto">
          <a:xfrm>
            <a:off x="2963863" y="3886200"/>
            <a:ext cx="5367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immediately adjacent identifiers</a:t>
            </a:r>
          </a:p>
        </p:txBody>
      </p:sp>
      <p:sp>
        <p:nvSpPr>
          <p:cNvPr id="104474" name="Text Box 26"/>
          <p:cNvSpPr txBox="1">
            <a:spLocks noChangeArrowheads="1"/>
          </p:cNvSpPr>
          <p:nvPr/>
        </p:nvSpPr>
        <p:spPr bwMode="auto">
          <a:xfrm>
            <a:off x="2963863" y="4476750"/>
            <a:ext cx="402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2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variables named “file”</a:t>
            </a:r>
          </a:p>
        </p:txBody>
      </p:sp>
      <p:sp>
        <p:nvSpPr>
          <p:cNvPr id="104475" name="Text Box 27"/>
          <p:cNvSpPr txBox="1">
            <a:spLocks noChangeArrowheads="1"/>
          </p:cNvSpPr>
          <p:nvPr/>
        </p:nvSpPr>
        <p:spPr bwMode="auto">
          <a:xfrm>
            <a:off x="2963863" y="5067300"/>
            <a:ext cx="397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3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methods named “file”</a:t>
            </a:r>
          </a:p>
        </p:txBody>
      </p:sp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2963863" y="5657850"/>
            <a:ext cx="4657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Times" panose="02020603050405020304" pitchFamily="18" charset="0"/>
              <a:buAutoNum type="arabicPeriod" startAt="4"/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No method named “filetoload”</a:t>
            </a:r>
          </a:p>
        </p:txBody>
      </p: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2965450" y="2514600"/>
            <a:ext cx="2598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 typeface="Monotype Sorts" charset="2"/>
              <a:buChar char="3"/>
            </a:pPr>
            <a:r>
              <a:rPr lang="en-US" sz="3600">
                <a:solidFill>
                  <a:srgbClr val="800080"/>
                </a:solidFill>
                <a:latin typeface="Arial" panose="020B0604020202020204" pitchFamily="34" charset="0"/>
              </a:rPr>
              <a:t> filetoload</a:t>
            </a:r>
          </a:p>
        </p:txBody>
      </p:sp>
      <p:sp>
        <p:nvSpPr>
          <p:cNvPr id="104478" name="Rectangle 30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The Vision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r>
              <a:rPr lang="en-US"/>
              <a:t>Naturally Verbalized Programs</a:t>
            </a:r>
          </a:p>
          <a:p>
            <a:pPr lvl="1"/>
            <a:r>
              <a:rPr lang="en-US"/>
              <a:t>Spoken Java Language</a:t>
            </a:r>
          </a:p>
          <a:p>
            <a:r>
              <a:rPr lang="en-US"/>
              <a:t>Navigation and Editing Command Language</a:t>
            </a:r>
          </a:p>
          <a:p>
            <a:r>
              <a:rPr lang="en-US"/>
              <a:t>Analyses that Resolve Ambiguities</a:t>
            </a:r>
          </a:p>
          <a:p>
            <a:endParaRPr lang="en-US"/>
          </a:p>
          <a:p>
            <a:r>
              <a:rPr lang="en-US"/>
              <a:t>Prototype: </a:t>
            </a:r>
            <a:r>
              <a:rPr lang="en-US">
                <a:solidFill>
                  <a:srgbClr val="0E471F"/>
                </a:solidFill>
              </a:rPr>
              <a:t>SPED</a:t>
            </a:r>
            <a:r>
              <a:rPr lang="en-US"/>
              <a:t>: </a:t>
            </a:r>
            <a:r>
              <a:rPr lang="en-US">
                <a:solidFill>
                  <a:srgbClr val="0E471F"/>
                </a:solidFill>
              </a:rPr>
              <a:t>SP</a:t>
            </a:r>
            <a:r>
              <a:rPr lang="en-US"/>
              <a:t>eech </a:t>
            </a:r>
            <a:r>
              <a:rPr lang="en-US">
                <a:solidFill>
                  <a:srgbClr val="0E471F"/>
                </a:solidFill>
              </a:rPr>
              <a:t>ED</a:t>
            </a:r>
            <a:r>
              <a:rPr lang="en-US"/>
              <a:t>itor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Speech Recognition: IBM ViaVoice</a:t>
            </a:r>
          </a:p>
          <a:p>
            <a:r>
              <a:rPr lang="en-US"/>
              <a:t>Eclipse IDE</a:t>
            </a:r>
          </a:p>
          <a:p>
            <a:r>
              <a:rPr lang="en-US"/>
              <a:t>Harmonia program analysis toolkit</a:t>
            </a:r>
          </a:p>
          <a:p>
            <a:pPr lvl="1"/>
            <a:r>
              <a:rPr lang="en-US"/>
              <a:t>Generalized LR parsing with input stream ambiguities</a:t>
            </a:r>
          </a:p>
          <a:p>
            <a:pPr lvl="1"/>
            <a:r>
              <a:rPr lang="en-US"/>
              <a:t>Persistent, incremental semantics 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/>
              <a:t>Hypothesis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Programmers can learn to use SPED efficiently for many programming tasks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User Study</a:t>
            </a:r>
          </a:p>
          <a:p>
            <a:pPr marL="914400" lvl="1" indent="-4572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sz="2400"/>
              <a:t>Train users on Spoken Java and command language</a:t>
            </a:r>
          </a:p>
          <a:p>
            <a:pPr marL="914400" lvl="1" indent="-4572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sz="2400"/>
              <a:t>Edit an existing program</a:t>
            </a:r>
          </a:p>
          <a:p>
            <a:pPr marL="914400" lvl="1" indent="-457200">
              <a:lnSpc>
                <a:spcPct val="90000"/>
              </a:lnSpc>
              <a:buFont typeface="Times" panose="02020603050405020304" pitchFamily="18" charset="0"/>
              <a:buAutoNum type="arabicPeriod"/>
            </a:pPr>
            <a:r>
              <a:rPr lang="en-US" sz="2400"/>
              <a:t>Create some new code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/>
              <a:t>Metrics: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/>
              <a:t>Speed, vocabulary mistakes, grammatical mistakes, system understanding errors, subjective impressions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Contributions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Enabling programming by voice</a:t>
            </a:r>
          </a:p>
          <a:p>
            <a:pPr lvl="1">
              <a:lnSpc>
                <a:spcPct val="90000"/>
              </a:lnSpc>
            </a:pPr>
            <a:r>
              <a:rPr lang="en-US" sz="2500"/>
              <a:t>New methods for handling input ambiguities</a:t>
            </a:r>
          </a:p>
          <a:p>
            <a:pPr lvl="1">
              <a:lnSpc>
                <a:spcPct val="90000"/>
              </a:lnSpc>
            </a:pPr>
            <a:r>
              <a:rPr lang="en-US" sz="2500"/>
              <a:t>Exploiting syntax and semantics of programming domain </a:t>
            </a:r>
          </a:p>
          <a:p>
            <a:pPr lvl="1">
              <a:lnSpc>
                <a:spcPct val="90000"/>
              </a:lnSpc>
            </a:pPr>
            <a:r>
              <a:rPr lang="en-US" sz="2500"/>
              <a:t>Analyses for mixed command and programming languages</a:t>
            </a:r>
          </a:p>
          <a:p>
            <a:pPr lvl="1">
              <a:lnSpc>
                <a:spcPct val="90000"/>
              </a:lnSpc>
            </a:pPr>
            <a:r>
              <a:rPr lang="en-US" sz="2500"/>
              <a:t>Interface to commercial speech recognition tools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 i="1">
              <a:solidFill>
                <a:schemeClr val="accent2"/>
              </a:solidFill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8</a:t>
            </a:r>
          </a:p>
        </p:txBody>
      </p:sp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818063"/>
            <a:ext cx="6553200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228600" y="6477000"/>
            <a:ext cx="57912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1905000" y="6208713"/>
            <a:ext cx="5608638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rgbClr val="0E471F"/>
                </a:solidFill>
                <a:latin typeface="Arial" panose="020B0604020202020204" pitchFamily="34" charset="0"/>
              </a:rPr>
              <a:t>Andrew Begel:</a:t>
            </a:r>
            <a:r>
              <a:rPr lang="en-US" i="1">
                <a:solidFill>
                  <a:srgbClr val="0E471F"/>
                </a:solidFill>
                <a:latin typeface="Arial" panose="020B0604020202020204" pitchFamily="34" charset="0"/>
              </a:rPr>
              <a:t> abegel@cs.berkeley.edu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/>
              <a:t>Programming by Voice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2286000" y="2057400"/>
            <a:ext cx="52578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int i equals zero i less than ten i plus plus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/>
              <a:t>Programming by Voice</a:t>
            </a: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for (int i = 0; i &lt; 10; i++ ) { 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Monotype Sorts" charset="2"/>
              </a:rPr>
              <a:t>▌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2286000" y="2057400"/>
            <a:ext cx="52578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int i equals zero i less than ten i plus plus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/>
              <a:t>Ambiguities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200400" y="4648200"/>
            <a:ext cx="5715000" cy="1524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8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00400" y="4775200"/>
            <a:ext cx="5562600" cy="147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for (int i = 0; i &lt; 10; i++ ) { 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Zapf Dingbats" charset="2"/>
              </a:rPr>
              <a:t>▌</a:t>
            </a:r>
          </a:p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3276600" y="2819400"/>
            <a:ext cx="5562600" cy="685800"/>
          </a:xfrm>
          <a:prstGeom prst="wedgeRoundRectCallout">
            <a:avLst>
              <a:gd name="adj1" fmla="val -73259"/>
              <a:gd name="adj2" fmla="val 9884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429000" y="29718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 i="1">
                <a:solidFill>
                  <a:srgbClr val="E20B16"/>
                </a:solidFill>
                <a:latin typeface="Arial" panose="020B0604020202020204" pitchFamily="34" charset="0"/>
              </a:rPr>
              <a:t>4</a:t>
            </a:r>
            <a:r>
              <a:rPr lang="en-US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int</a:t>
            </a:r>
            <a:r>
              <a:rPr lang="en-US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2000" i="1">
                <a:solidFill>
                  <a:srgbClr val="E20B16"/>
                </a:solidFill>
                <a:latin typeface="Arial" panose="020B0604020202020204" pitchFamily="34" charset="0"/>
              </a:rPr>
              <a:t>eye</a:t>
            </a:r>
            <a:r>
              <a:rPr lang="en-US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equals</a:t>
            </a:r>
            <a:r>
              <a:rPr lang="en-US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2000" i="1">
                <a:solidFill>
                  <a:srgbClr val="E20B16"/>
                </a:solidFill>
                <a:latin typeface="Arial" panose="020B0604020202020204" pitchFamily="34" charset="0"/>
              </a:rPr>
              <a:t>0 aye</a:t>
            </a:r>
            <a:r>
              <a:rPr lang="en-US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less</a:t>
            </a:r>
            <a:r>
              <a:rPr lang="en-US" sz="2000" i="1">
                <a:solidFill>
                  <a:srgbClr val="80080F"/>
                </a:solidFill>
                <a:latin typeface="Arial" panose="020B0604020202020204" pitchFamily="34" charset="0"/>
              </a:rPr>
              <a:t> </a:t>
            </a:r>
            <a:r>
              <a:rPr lang="en-US" sz="2000" i="1">
                <a:solidFill>
                  <a:srgbClr val="E20B16"/>
                </a:solidFill>
                <a:latin typeface="Arial" panose="020B0604020202020204" pitchFamily="34" charset="0"/>
              </a:rPr>
              <a:t>then</a:t>
            </a:r>
            <a:r>
              <a:rPr lang="en-US" sz="2000">
                <a:solidFill>
                  <a:srgbClr val="E20B16"/>
                </a:solidFill>
                <a:latin typeface="Arial" panose="020B0604020202020204" pitchFamily="34" charset="0"/>
              </a:rPr>
              <a:t> </a:t>
            </a:r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ten i plus plus</a:t>
            </a:r>
            <a:endParaRPr lang="en-US" sz="1800">
              <a:solidFill>
                <a:schemeClr val="bg2"/>
              </a:solidFill>
              <a:latin typeface="Courier New" panose="02070309020205020404" pitchFamily="49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2743200" y="2286000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KW or #?</a:t>
            </a: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4114800" y="1808163"/>
            <a:ext cx="216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Spelling of ID?</a:t>
            </a: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6308725" y="2020888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KW or ID?</a:t>
            </a:r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3352800" y="2743200"/>
            <a:ext cx="152400" cy="228600"/>
          </a:xfrm>
          <a:prstGeom prst="line">
            <a:avLst/>
          </a:prstGeom>
          <a:noFill/>
          <a:ln w="25400">
            <a:solidFill>
              <a:srgbClr val="804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H="1">
            <a:off x="4419600" y="2286000"/>
            <a:ext cx="609600" cy="685800"/>
          </a:xfrm>
          <a:prstGeom prst="line">
            <a:avLst/>
          </a:prstGeom>
          <a:noFill/>
          <a:ln w="25400">
            <a:solidFill>
              <a:srgbClr val="804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5410200" y="2286000"/>
            <a:ext cx="304800" cy="685800"/>
          </a:xfrm>
          <a:prstGeom prst="line">
            <a:avLst/>
          </a:prstGeom>
          <a:noFill/>
          <a:ln w="25400">
            <a:solidFill>
              <a:srgbClr val="804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>
            <a:off x="6858000" y="2438400"/>
            <a:ext cx="76200" cy="533400"/>
          </a:xfrm>
          <a:prstGeom prst="line">
            <a:avLst/>
          </a:prstGeom>
          <a:noFill/>
          <a:ln w="25400">
            <a:solidFill>
              <a:srgbClr val="804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3" name="AutoShape 5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/>
              <a:t>Sometimes it’s hard!</a:t>
            </a: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209800" y="2057400"/>
            <a:ext cx="5334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times ate equals file two load equals one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124200" y="3352800"/>
            <a:ext cx="5791200" cy="1143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43" name="Rectangle 11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124200" y="3429000"/>
            <a:ext cx="5867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for (times; ate == file; to().load = 1) { </a:t>
            </a:r>
          </a:p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Zapf Dingbats" charset="2"/>
              </a:rPr>
              <a:t>▌</a:t>
            </a:r>
            <a:endParaRPr lang="en-US" sz="1800" b="1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95245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46" name="AutoShape 14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2209800" y="2057400"/>
            <a:ext cx="5334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times ate equals file two load equals one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3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914400"/>
          </a:xfrm>
          <a:noFill/>
          <a:ln/>
        </p:spPr>
        <p:txBody>
          <a:bodyPr/>
          <a:lstStyle/>
          <a:p>
            <a:r>
              <a:rPr lang="en-US"/>
              <a:t>Many Valid Interpretations!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3124200" y="3352800"/>
            <a:ext cx="5791200" cy="1143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3124200" y="4724400"/>
            <a:ext cx="5791200" cy="457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124200" y="4772025"/>
            <a:ext cx="5562600" cy="40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4 * 8 = file; toload = won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Zapf Dingbats" charset="2"/>
              </a:rPr>
              <a:t>▌</a:t>
            </a:r>
          </a:p>
        </p:txBody>
      </p:sp>
      <p:sp>
        <p:nvSpPr>
          <p:cNvPr id="99335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124200" y="3429000"/>
            <a:ext cx="5867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for (times; ate == file; to().load = 1) { </a:t>
            </a:r>
          </a:p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Zapf Dingbats" charset="2"/>
              </a:rPr>
              <a:t>▌</a:t>
            </a:r>
            <a:endParaRPr lang="en-US" sz="1800" b="1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9933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8" name="AutoShape 10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2209800" y="2057400"/>
            <a:ext cx="5334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times ate equals file two load equals one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3</a:t>
            </a:r>
          </a:p>
        </p:txBody>
      </p:sp>
      <p:sp>
        <p:nvSpPr>
          <p:cNvPr id="99344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914400"/>
          </a:xfrm>
          <a:noFill/>
          <a:ln/>
        </p:spPr>
        <p:txBody>
          <a:bodyPr/>
          <a:lstStyle/>
          <a:p>
            <a:r>
              <a:rPr lang="en-US"/>
              <a:t>Many Valid Interpretations!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3124200" y="5410200"/>
            <a:ext cx="5791200" cy="5334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3124200" y="3352800"/>
            <a:ext cx="5791200" cy="11430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914400"/>
          </a:xfrm>
        </p:spPr>
        <p:txBody>
          <a:bodyPr/>
          <a:lstStyle/>
          <a:p>
            <a:r>
              <a:rPr lang="en-US"/>
              <a:t>Many Valid Interpretations!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3124200" y="4724400"/>
            <a:ext cx="5791200" cy="4572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124200" y="4772025"/>
            <a:ext cx="5562600" cy="409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4 * 8 = file; toload = won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Zapf Dingbats" charset="2"/>
              </a:rPr>
              <a:t>▌</a:t>
            </a:r>
          </a:p>
        </p:txBody>
      </p:sp>
      <p:sp>
        <p:nvSpPr>
          <p:cNvPr id="100359" name="Rectangle 7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124200" y="3429000"/>
            <a:ext cx="5867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for (times; ate == file; to().load = 1) { </a:t>
            </a:r>
          </a:p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  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Zapf Dingbats" charset="2"/>
              </a:rPr>
              <a:t>▌</a:t>
            </a:r>
            <a:endParaRPr lang="en-US" sz="1800" b="1">
              <a:solidFill>
                <a:schemeClr val="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00360" name="Rectangle 8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124200" y="5486400"/>
            <a:ext cx="571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004080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4080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4080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4080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800" b="1">
                <a:solidFill>
                  <a:schemeClr val="hlink"/>
                </a:solidFill>
                <a:latin typeface="Courier New" panose="02070309020205020404" pitchFamily="49" charset="0"/>
              </a:rPr>
              <a:t>fore.times(8).equalsFile(2, load == 1) </a:t>
            </a:r>
            <a:r>
              <a:rPr lang="en-US" sz="1800" b="1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  <a:sym typeface="Zapf Dingbats" charset="2"/>
              </a:rPr>
              <a:t>▌</a:t>
            </a:r>
          </a:p>
        </p:txBody>
      </p:sp>
      <p:pic>
        <p:nvPicPr>
          <p:cNvPr id="10036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1812925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2" name="AutoShape 10"/>
          <p:cNvSpPr>
            <a:spLocks noChangeArrowheads="1"/>
          </p:cNvSpPr>
          <p:nvPr/>
        </p:nvSpPr>
        <p:spPr bwMode="auto">
          <a:xfrm>
            <a:off x="2057400" y="1905000"/>
            <a:ext cx="5562600" cy="685800"/>
          </a:xfrm>
          <a:prstGeom prst="wedgeRoundRectCallout">
            <a:avLst>
              <a:gd name="adj1" fmla="val -50972"/>
              <a:gd name="adj2" fmla="val 200463"/>
              <a:gd name="adj3" fmla="val 16667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2209800" y="2057400"/>
            <a:ext cx="5334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004080"/>
                </a:solidFill>
                <a:latin typeface="Arial" panose="020B0604020202020204" pitchFamily="34" charset="0"/>
              </a:rPr>
              <a:t>for times ate equals file two load equals one</a:t>
            </a:r>
            <a:endParaRPr lang="en-US" sz="1800">
              <a:solidFill>
                <a:srgbClr val="004080"/>
              </a:solidFill>
              <a:latin typeface="Courier New" panose="02070309020205020404" pitchFamily="49" charset="0"/>
            </a:endParaRPr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VL/HCC 2004 Graduate Student Consortium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15400" cy="914400"/>
          </a:xfrm>
        </p:spPr>
        <p:txBody>
          <a:bodyPr/>
          <a:lstStyle/>
          <a:p>
            <a:r>
              <a:rPr lang="en-US"/>
              <a:t>Disambiguating “</a:t>
            </a:r>
            <a:r>
              <a:rPr lang="en-US">
                <a:latin typeface="Courier New" panose="02070309020205020404" pitchFamily="49" charset="0"/>
              </a:rPr>
              <a:t>filetoload</a:t>
            </a:r>
            <a:r>
              <a:rPr lang="en-US"/>
              <a:t>”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906463" y="1639888"/>
            <a:ext cx="1573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 load</a:t>
            </a:r>
            <a:endParaRPr lang="en-US" sz="2000" u="sng">
              <a:solidFill>
                <a:srgbClr val="C00B15"/>
              </a:solidFill>
              <a:latin typeface="Arial" panose="020B0604020202020204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1162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2 load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097463" y="1639888"/>
            <a:ext cx="1489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 toload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7212013" y="1639888"/>
            <a:ext cx="1404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C00B15"/>
                </a:solidFill>
                <a:latin typeface="Arial" panose="020B0604020202020204" pitchFamily="34" charset="0"/>
              </a:rPr>
              <a:t>filetoload</a:t>
            </a:r>
          </a:p>
        </p:txBody>
      </p:sp>
      <p:sp>
        <p:nvSpPr>
          <p:cNvPr id="69668" name="Rectangle 36"/>
          <p:cNvSpPr>
            <a:spLocks noChangeArrowheads="1"/>
          </p:cNvSpPr>
          <p:nvPr/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>
                <a:solidFill>
                  <a:srgbClr val="00408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AAAAAA"/>
      </a:accent1>
      <a:accent2>
        <a:srgbClr val="468A4B"/>
      </a:accent2>
      <a:accent3>
        <a:srgbClr val="AAAAAA"/>
      </a:accent3>
      <a:accent4>
        <a:srgbClr val="DADADA"/>
      </a:accent4>
      <a:accent5>
        <a:srgbClr val="D2D2D2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Verdan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9624</TotalTime>
  <Words>776</Words>
  <Application>Microsoft Office PowerPoint</Application>
  <PresentationFormat>On-screen Show (4:3)</PresentationFormat>
  <Paragraphs>209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Times</vt:lpstr>
      <vt:lpstr>Verdana</vt:lpstr>
      <vt:lpstr>Arial</vt:lpstr>
      <vt:lpstr>Courier New</vt:lpstr>
      <vt:lpstr>Monotype Sorts</vt:lpstr>
      <vt:lpstr>Zapf Dingbats</vt:lpstr>
      <vt:lpstr>Blank Presentation</vt:lpstr>
      <vt:lpstr>Programming By Voice</vt:lpstr>
      <vt:lpstr>Programming by Voice</vt:lpstr>
      <vt:lpstr>Programming by Voice</vt:lpstr>
      <vt:lpstr>Ambiguities</vt:lpstr>
      <vt:lpstr>Sometimes it’s hard!</vt:lpstr>
      <vt:lpstr>Many Valid Interpretations!</vt:lpstr>
      <vt:lpstr>Many Valid Interpretations!</vt:lpstr>
      <vt:lpstr>Many Valid Interpretations!</vt:lpstr>
      <vt:lpstr>Disambiguating “filetoload”</vt:lpstr>
      <vt:lpstr>Disambiguating “filetoload”</vt:lpstr>
      <vt:lpstr>Disambiguating “filetoload”</vt:lpstr>
      <vt:lpstr>Disambiguating “filetoload”</vt:lpstr>
      <vt:lpstr>Disambiguating “filetoload”</vt:lpstr>
      <vt:lpstr>Disambiguating “filetoload”</vt:lpstr>
      <vt:lpstr>Disambiguating “filetoload”</vt:lpstr>
      <vt:lpstr>The Vision</vt:lpstr>
      <vt:lpstr>Implementation</vt:lpstr>
      <vt:lpstr>Evaluation</vt:lpstr>
      <vt:lpstr>Contributions</vt:lpstr>
    </vt:vector>
  </TitlesOfParts>
  <Company>뿿��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Toomim’s Harmonia Research</dc:title>
  <dc:creator>Andrew Begel</dc:creator>
  <cp:lastModifiedBy>Andrew Begel</cp:lastModifiedBy>
  <cp:revision>157</cp:revision>
  <dcterms:created xsi:type="dcterms:W3CDTF">2004-06-17T17:24:13Z</dcterms:created>
  <dcterms:modified xsi:type="dcterms:W3CDTF">2012-08-12T02:02:18Z</dcterms:modified>
</cp:coreProperties>
</file>