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61" r:id="rId3"/>
    <p:sldId id="265" r:id="rId4"/>
    <p:sldId id="266" r:id="rId5"/>
    <p:sldId id="267" r:id="rId6"/>
    <p:sldId id="268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9046" autoAdjust="0"/>
  </p:normalViewPr>
  <p:slideViewPr>
    <p:cSldViewPr>
      <p:cViewPr varScale="1">
        <p:scale>
          <a:sx n="51" d="100"/>
          <a:sy n="51" d="100"/>
        </p:scale>
        <p:origin x="8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01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3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53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54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4155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59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4160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1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2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FFAB628-C35D-490D-A738-DD2930CE82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D6B42-02F4-466D-AA89-AA670D7324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2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64724-0D11-4897-8C80-C00A2807AE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9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9D1B6-4EDA-420B-A219-6C065E04E1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7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62262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5AADC-716E-4FBF-AB1E-DFBC1FC953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0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454BB-D1DC-4308-B163-7A4A9BAE96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25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5"/>
            <a:ext cx="386715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50" y="1489075"/>
            <a:ext cx="3868738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50" y="2193925"/>
            <a:ext cx="3868738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C10EA-1FC6-4036-8570-31908476C7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9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05716-3C81-47F2-91C1-8352F938D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5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91EE1-A652-4952-9B6C-52868CE2AB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8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7D9AE-678D-4177-B651-60F57A4AD2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0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7EE55-41D3-4AED-91AE-43371A37EA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7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076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0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99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1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1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31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132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3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3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58E333B6-F1DA-4CF4-8BFF-31CADD1AE9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and Motivation</a:t>
            </a:r>
          </a:p>
        </p:txBody>
      </p:sp>
      <p:sp>
        <p:nvSpPr>
          <p:cNvPr id="1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Speech recognition is cumbersome</a:t>
            </a:r>
          </a:p>
          <a:p>
            <a:pPr>
              <a:lnSpc>
                <a:spcPct val="90000"/>
              </a:lnSpc>
            </a:pPr>
            <a:r>
              <a:rPr lang="en-US" sz="2800"/>
              <a:t>Document </a:t>
            </a:r>
            <a:r>
              <a:rPr lang="en-US" sz="2800">
                <a:solidFill>
                  <a:schemeClr val="tx2"/>
                </a:solidFill>
              </a:rPr>
              <a:t>navigation</a:t>
            </a:r>
            <a:r>
              <a:rPr lang="en-US" sz="2800"/>
              <a:t> and </a:t>
            </a:r>
            <a:r>
              <a:rPr lang="en-US" sz="2800">
                <a:solidFill>
                  <a:schemeClr val="tx2"/>
                </a:solidFill>
              </a:rPr>
              <a:t>editing</a:t>
            </a:r>
            <a:r>
              <a:rPr lang="en-US" sz="2800"/>
              <a:t> tasks rarely studied</a:t>
            </a:r>
          </a:p>
          <a:p>
            <a:pPr>
              <a:lnSpc>
                <a:spcPct val="90000"/>
              </a:lnSpc>
            </a:pPr>
            <a:r>
              <a:rPr lang="en-US" sz="2800"/>
              <a:t>Commercial tools support two navigation methods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“Move down five lines, move right four words”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Go to </a:t>
            </a:r>
            <a:r>
              <a:rPr lang="en-US" sz="2400" i="1"/>
              <a:t>The quick brown fox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tx2"/>
                </a:solidFill>
              </a:rPr>
              <a:t>SLOW! FRUSTRATING! ERROR-PRONE! </a:t>
            </a: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We say “Let the computer do the walking…”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Expert Interview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Experience with speech recognition</a:t>
            </a:r>
          </a:p>
          <a:p>
            <a:endParaRPr lang="en-US"/>
          </a:p>
          <a:p>
            <a:r>
              <a:rPr lang="en-US"/>
              <a:t>Satisfaction with speech recognition</a:t>
            </a:r>
          </a:p>
          <a:p>
            <a:endParaRPr lang="en-US"/>
          </a:p>
          <a:p>
            <a:r>
              <a:rPr lang="en-US"/>
              <a:t>Suggestions for improvements</a:t>
            </a:r>
          </a:p>
          <a:p>
            <a:endParaRPr lang="en-US"/>
          </a:p>
          <a:p>
            <a:r>
              <a:rPr lang="en-US"/>
              <a:t>Comments/opinions on our proposals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Navigation Proposals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buFont typeface="Times" panose="02020603050405020304" pitchFamily="18" charset="0"/>
              <a:buAutoNum type="arabicPeriod"/>
            </a:pPr>
            <a:r>
              <a:rPr lang="en-US" sz="2400"/>
              <a:t>Move down five lines, move right four words</a:t>
            </a:r>
          </a:p>
          <a:p>
            <a:pPr marL="533400" indent="-533400">
              <a:buFont typeface="Times" panose="02020603050405020304" pitchFamily="18" charset="0"/>
              <a:buAutoNum type="arabicPeriod"/>
            </a:pPr>
            <a:endParaRPr lang="en-US" sz="2400"/>
          </a:p>
          <a:p>
            <a:pPr marL="533400" indent="-533400">
              <a:buFont typeface="Times" panose="02020603050405020304" pitchFamily="18" charset="0"/>
              <a:buAutoNum type="arabicPeriod"/>
            </a:pPr>
            <a:r>
              <a:rPr lang="en-US" sz="2400"/>
              <a:t>Go to </a:t>
            </a:r>
            <a:r>
              <a:rPr lang="en-US" sz="2400" i="1"/>
              <a:t>The quick brown fox</a:t>
            </a:r>
            <a:endParaRPr lang="en-US" sz="2400"/>
          </a:p>
          <a:p>
            <a:pPr marL="533400" indent="-533400">
              <a:buFont typeface="Times" panose="02020603050405020304" pitchFamily="18" charset="0"/>
              <a:buAutoNum type="arabicPeriod"/>
            </a:pPr>
            <a:endParaRPr lang="en-US" sz="2400"/>
          </a:p>
          <a:p>
            <a:pPr marL="533400" indent="-533400">
              <a:buFont typeface="Times" panose="02020603050405020304" pitchFamily="18" charset="0"/>
              <a:buAutoNum type="arabicPeriod"/>
            </a:pPr>
            <a:r>
              <a:rPr lang="en-US" sz="2400"/>
              <a:t>Go to </a:t>
            </a:r>
            <a:r>
              <a:rPr lang="en-US" sz="2400" i="1"/>
              <a:t>page 3</a:t>
            </a:r>
            <a:r>
              <a:rPr lang="en-US" sz="2400"/>
              <a:t>, </a:t>
            </a:r>
            <a:r>
              <a:rPr lang="en-US" sz="2400" i="1"/>
              <a:t>paragraph 2</a:t>
            </a:r>
            <a:r>
              <a:rPr lang="en-US" sz="2400"/>
              <a:t>, </a:t>
            </a:r>
            <a:r>
              <a:rPr lang="en-US" sz="2400" i="1"/>
              <a:t>sentence 5</a:t>
            </a:r>
            <a:r>
              <a:rPr lang="en-US" sz="2400"/>
              <a:t>, </a:t>
            </a:r>
            <a:r>
              <a:rPr lang="en-US" sz="2400" i="1"/>
              <a:t>word</a:t>
            </a:r>
            <a:r>
              <a:rPr lang="en-US" sz="2400"/>
              <a:t> </a:t>
            </a:r>
            <a:r>
              <a:rPr lang="en-US" sz="2400" i="1"/>
              <a:t>8</a:t>
            </a:r>
            <a:r>
              <a:rPr lang="en-US" sz="2400"/>
              <a:t>, </a:t>
            </a:r>
            <a:r>
              <a:rPr lang="en-US" sz="2400" i="1"/>
              <a:t>character 4</a:t>
            </a:r>
            <a:r>
              <a:rPr lang="en-US" sz="2400"/>
              <a:t>.  </a:t>
            </a:r>
            <a:endParaRPr lang="en-US" sz="2000"/>
          </a:p>
        </p:txBody>
      </p:sp>
      <p:sp>
        <p:nvSpPr>
          <p:cNvPr id="1229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 typeface="Times" panose="02020603050405020304" pitchFamily="18" charset="0"/>
              <a:buAutoNum type="arabicPeriod" startAt="4"/>
            </a:pPr>
            <a:r>
              <a:rPr lang="en-US" sz="2400"/>
              <a:t>Auto-scroll</a:t>
            </a:r>
            <a:br>
              <a:rPr lang="en-US" sz="2400"/>
            </a:br>
            <a:r>
              <a:rPr lang="en-US" sz="2400"/>
              <a:t>Go down… faster… faster… slower… stop</a:t>
            </a:r>
            <a:br>
              <a:rPr lang="en-US" sz="2400"/>
            </a:br>
            <a:r>
              <a:rPr lang="en-US" sz="2400"/>
              <a:t>Go right… faster… stop</a:t>
            </a:r>
          </a:p>
          <a:p>
            <a:pPr marL="457200" indent="-457200">
              <a:lnSpc>
                <a:spcPct val="90000"/>
              </a:lnSpc>
              <a:buFont typeface="Times" panose="02020603050405020304" pitchFamily="18" charset="0"/>
              <a:buAutoNum type="arabicPeriod" startAt="4"/>
            </a:pPr>
            <a:endParaRPr lang="en-US" sz="2400"/>
          </a:p>
          <a:p>
            <a:pPr marL="457200" indent="-457200">
              <a:lnSpc>
                <a:spcPct val="90000"/>
              </a:lnSpc>
              <a:buFont typeface="Times" panose="02020603050405020304" pitchFamily="18" charset="0"/>
              <a:buAutoNum type="arabicPeriod" startAt="4"/>
            </a:pPr>
            <a:r>
              <a:rPr lang="en-US" sz="2400"/>
              <a:t>Auto-scroll and</a:t>
            </a:r>
            <a:r>
              <a:rPr lang="en-US" sz="2400" b="1"/>
              <a:t> pause</a:t>
            </a:r>
            <a:r>
              <a:rPr lang="en-US" sz="2400"/>
              <a:t> at </a:t>
            </a:r>
            <a:r>
              <a:rPr lang="en-US" sz="2400">
                <a:solidFill>
                  <a:schemeClr val="tx2"/>
                </a:solidFill>
              </a:rPr>
              <a:t>natural landmarks</a:t>
            </a:r>
            <a:r>
              <a:rPr lang="en-US" sz="2400"/>
              <a:t>: section headers, paragraphs, and </a:t>
            </a:r>
            <a:r>
              <a:rPr lang="en-US" sz="2400">
                <a:solidFill>
                  <a:schemeClr val="tx2"/>
                </a:solidFill>
              </a:rPr>
              <a:t>user-defined landmarks</a:t>
            </a:r>
            <a:r>
              <a:rPr lang="en-US" sz="2400"/>
              <a:t>: middle of page, topic sentence</a:t>
            </a:r>
            <a:endParaRPr lang="en-US" sz="2000"/>
          </a:p>
          <a:p>
            <a:pPr marL="457200" indent="-457200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Navigation Proposals</a:t>
            </a:r>
            <a:br>
              <a:rPr lang="en-US"/>
            </a:br>
            <a:r>
              <a:rPr lang="en-US" sz="3000"/>
              <a:t>(Moving within a page)</a:t>
            </a:r>
            <a:endParaRPr lang="en-US"/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2362200" y="1905000"/>
            <a:ext cx="3810000" cy="4114800"/>
          </a:xfrm>
        </p:spPr>
        <p:txBody>
          <a:bodyPr/>
          <a:lstStyle/>
          <a:p>
            <a:pPr marL="533400" indent="-533400">
              <a:lnSpc>
                <a:spcPct val="40000"/>
              </a:lnSpc>
              <a:buFont typeface="Times" panose="02020603050405020304" pitchFamily="18" charset="0"/>
              <a:buAutoNum type="arabicPeriod" startAt="6"/>
            </a:pPr>
            <a:endParaRPr lang="en-US" sz="2400"/>
          </a:p>
          <a:p>
            <a:pPr marL="533400" indent="-533400">
              <a:buFont typeface="Times" panose="02020603050405020304" pitchFamily="18" charset="0"/>
              <a:buAutoNum type="arabicPeriod" startAt="6"/>
            </a:pPr>
            <a:r>
              <a:rPr lang="en-US" sz="2400"/>
              <a:t>Hierarchical</a:t>
            </a:r>
            <a:br>
              <a:rPr lang="en-US" sz="2400"/>
            </a:br>
            <a:r>
              <a:rPr lang="en-US" sz="2400"/>
              <a:t>Keypad Grid</a:t>
            </a:r>
          </a:p>
          <a:p>
            <a:pPr marL="533400" indent="-533400">
              <a:buFont typeface="Times" panose="02020603050405020304" pitchFamily="18" charset="0"/>
              <a:buNone/>
            </a:pPr>
            <a:endParaRPr lang="en-US" sz="2400"/>
          </a:p>
          <a:p>
            <a:pPr marL="533400" indent="-533400">
              <a:buFont typeface="Times" panose="02020603050405020304" pitchFamily="18" charset="0"/>
              <a:buAutoNum type="arabicPeriod" startAt="7"/>
            </a:pPr>
            <a:r>
              <a:rPr lang="en-US" sz="2400"/>
              <a:t>Sunray</a:t>
            </a:r>
          </a:p>
          <a:p>
            <a:pPr marL="533400" indent="-533400">
              <a:buFont typeface="Times" panose="02020603050405020304" pitchFamily="18" charset="0"/>
              <a:buNone/>
            </a:pPr>
            <a:endParaRPr lang="en-US" sz="2400"/>
          </a:p>
          <a:p>
            <a:pPr marL="533400" indent="-533400">
              <a:buFont typeface="Times" panose="02020603050405020304" pitchFamily="18" charset="0"/>
              <a:buBlip>
                <a:blip r:embed="rId2"/>
              </a:buBlip>
            </a:pPr>
            <a:endParaRPr lang="en-US" sz="2400"/>
          </a:p>
          <a:p>
            <a:pPr marL="533400" indent="-533400">
              <a:buFont typeface="Times" panose="02020603050405020304" pitchFamily="18" charset="0"/>
              <a:buAutoNum type="arabicPeriod" startAt="8"/>
            </a:pPr>
            <a:r>
              <a:rPr lang="en-US" sz="2400"/>
              <a:t>X-and-Y</a:t>
            </a:r>
            <a:endParaRPr lang="en-US" sz="1800"/>
          </a:p>
        </p:txBody>
      </p:sp>
      <p:grpSp>
        <p:nvGrpSpPr>
          <p:cNvPr id="14361" name="Group 25"/>
          <p:cNvGrpSpPr>
            <a:grpSpLocks/>
          </p:cNvGrpSpPr>
          <p:nvPr/>
        </p:nvGrpSpPr>
        <p:grpSpPr bwMode="auto">
          <a:xfrm>
            <a:off x="4953000" y="1981200"/>
            <a:ext cx="1066800" cy="1066800"/>
            <a:chOff x="4608" y="240"/>
            <a:chExt cx="768" cy="768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4608" y="240"/>
              <a:ext cx="768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4656" y="2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4656" y="5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4656" y="76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4896" y="5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4896" y="76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5136" y="5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5136" y="76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5136" y="2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4896" y="2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5136" y="2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4656" y="5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4896" y="5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5136" y="52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4656" y="76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4896" y="76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>
              <a:off x="5136" y="76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</p:grpSp>
      <p:grpSp>
        <p:nvGrpSpPr>
          <p:cNvPr id="14380" name="Group 44"/>
          <p:cNvGrpSpPr>
            <a:grpSpLocks/>
          </p:cNvGrpSpPr>
          <p:nvPr/>
        </p:nvGrpSpPr>
        <p:grpSpPr bwMode="auto">
          <a:xfrm>
            <a:off x="4876800" y="3276600"/>
            <a:ext cx="1250950" cy="1143000"/>
            <a:chOff x="4800" y="336"/>
            <a:chExt cx="788" cy="720"/>
          </a:xfrm>
        </p:grpSpPr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4842" y="336"/>
              <a:ext cx="678" cy="6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 flipH="1">
              <a:off x="4884" y="376"/>
              <a:ext cx="297" cy="27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 flipH="1">
              <a:off x="4884" y="376"/>
              <a:ext cx="297" cy="51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Line 29"/>
            <p:cNvSpPr>
              <a:spLocks noChangeShapeType="1"/>
            </p:cNvSpPr>
            <p:nvPr/>
          </p:nvSpPr>
          <p:spPr bwMode="auto">
            <a:xfrm flipH="1">
              <a:off x="5054" y="376"/>
              <a:ext cx="127" cy="59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6" name="Line 30"/>
            <p:cNvSpPr>
              <a:spLocks noChangeShapeType="1"/>
            </p:cNvSpPr>
            <p:nvPr/>
          </p:nvSpPr>
          <p:spPr bwMode="auto">
            <a:xfrm flipH="1">
              <a:off x="5181" y="376"/>
              <a:ext cx="0" cy="59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Line 32"/>
            <p:cNvSpPr>
              <a:spLocks noChangeShapeType="1"/>
            </p:cNvSpPr>
            <p:nvPr/>
          </p:nvSpPr>
          <p:spPr bwMode="auto">
            <a:xfrm>
              <a:off x="5181" y="376"/>
              <a:ext cx="297" cy="51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9" name="Line 33"/>
            <p:cNvSpPr>
              <a:spLocks noChangeShapeType="1"/>
            </p:cNvSpPr>
            <p:nvPr/>
          </p:nvSpPr>
          <p:spPr bwMode="auto">
            <a:xfrm>
              <a:off x="5181" y="376"/>
              <a:ext cx="127" cy="59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0" name="Line 34"/>
            <p:cNvSpPr>
              <a:spLocks noChangeShapeType="1"/>
            </p:cNvSpPr>
            <p:nvPr/>
          </p:nvSpPr>
          <p:spPr bwMode="auto">
            <a:xfrm>
              <a:off x="5181" y="376"/>
              <a:ext cx="297" cy="27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3" name="Text Box 37"/>
            <p:cNvSpPr txBox="1">
              <a:spLocks noChangeArrowheads="1"/>
            </p:cNvSpPr>
            <p:nvPr/>
          </p:nvSpPr>
          <p:spPr bwMode="auto">
            <a:xfrm>
              <a:off x="4800" y="528"/>
              <a:ext cx="1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14374" name="Text Box 38"/>
            <p:cNvSpPr txBox="1">
              <a:spLocks noChangeArrowheads="1"/>
            </p:cNvSpPr>
            <p:nvPr/>
          </p:nvSpPr>
          <p:spPr bwMode="auto">
            <a:xfrm>
              <a:off x="4800" y="768"/>
              <a:ext cx="1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14375" name="Text Box 39"/>
            <p:cNvSpPr txBox="1">
              <a:spLocks noChangeArrowheads="1"/>
            </p:cNvSpPr>
            <p:nvPr/>
          </p:nvSpPr>
          <p:spPr bwMode="auto">
            <a:xfrm>
              <a:off x="4944" y="864"/>
              <a:ext cx="1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3</a:t>
              </a:r>
            </a:p>
          </p:txBody>
        </p:sp>
        <p:sp>
          <p:nvSpPr>
            <p:cNvPr id="14376" name="Text Box 40"/>
            <p:cNvSpPr txBox="1">
              <a:spLocks noChangeArrowheads="1"/>
            </p:cNvSpPr>
            <p:nvPr/>
          </p:nvSpPr>
          <p:spPr bwMode="auto">
            <a:xfrm>
              <a:off x="5424" y="768"/>
              <a:ext cx="1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6</a:t>
              </a:r>
            </a:p>
          </p:txBody>
        </p:sp>
        <p:sp>
          <p:nvSpPr>
            <p:cNvPr id="14377" name="Text Box 41"/>
            <p:cNvSpPr txBox="1">
              <a:spLocks noChangeArrowheads="1"/>
            </p:cNvSpPr>
            <p:nvPr/>
          </p:nvSpPr>
          <p:spPr bwMode="auto">
            <a:xfrm>
              <a:off x="5404" y="528"/>
              <a:ext cx="1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7</a:t>
              </a:r>
            </a:p>
          </p:txBody>
        </p:sp>
        <p:sp>
          <p:nvSpPr>
            <p:cNvPr id="14378" name="Text Box 42"/>
            <p:cNvSpPr txBox="1">
              <a:spLocks noChangeArrowheads="1"/>
            </p:cNvSpPr>
            <p:nvPr/>
          </p:nvSpPr>
          <p:spPr bwMode="auto">
            <a:xfrm>
              <a:off x="5260" y="864"/>
              <a:ext cx="1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5</a:t>
              </a:r>
            </a:p>
          </p:txBody>
        </p:sp>
        <p:sp>
          <p:nvSpPr>
            <p:cNvPr id="14379" name="Text Box 43"/>
            <p:cNvSpPr txBox="1">
              <a:spLocks noChangeArrowheads="1"/>
            </p:cNvSpPr>
            <p:nvPr/>
          </p:nvSpPr>
          <p:spPr bwMode="auto">
            <a:xfrm>
              <a:off x="5068" y="883"/>
              <a:ext cx="1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4</a:t>
              </a:r>
            </a:p>
          </p:txBody>
        </p:sp>
      </p:grpSp>
      <p:grpSp>
        <p:nvGrpSpPr>
          <p:cNvPr id="14386" name="Group 50"/>
          <p:cNvGrpSpPr>
            <a:grpSpLocks/>
          </p:cNvGrpSpPr>
          <p:nvPr/>
        </p:nvGrpSpPr>
        <p:grpSpPr bwMode="auto">
          <a:xfrm>
            <a:off x="4953000" y="4648200"/>
            <a:ext cx="1066800" cy="1066800"/>
            <a:chOff x="1824" y="2880"/>
            <a:chExt cx="672" cy="672"/>
          </a:xfrm>
        </p:grpSpPr>
        <p:sp>
          <p:nvSpPr>
            <p:cNvPr id="14381" name="Rectangle 45"/>
            <p:cNvSpPr>
              <a:spLocks noChangeArrowheads="1"/>
            </p:cNvSpPr>
            <p:nvPr/>
          </p:nvSpPr>
          <p:spPr bwMode="auto">
            <a:xfrm>
              <a:off x="1824" y="2880"/>
              <a:ext cx="672" cy="6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2" name="Line 46"/>
            <p:cNvSpPr>
              <a:spLocks noChangeShapeType="1"/>
            </p:cNvSpPr>
            <p:nvPr/>
          </p:nvSpPr>
          <p:spPr bwMode="auto">
            <a:xfrm>
              <a:off x="1920" y="2928"/>
              <a:ext cx="0" cy="47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3" name="Line 47"/>
            <p:cNvSpPr>
              <a:spLocks noChangeShapeType="1"/>
            </p:cNvSpPr>
            <p:nvPr/>
          </p:nvSpPr>
          <p:spPr bwMode="auto">
            <a:xfrm>
              <a:off x="1936" y="3433"/>
              <a:ext cx="44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Pilot Study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/>
          <a:p>
            <a:r>
              <a:rPr lang="en-US" sz="2400"/>
              <a:t>Pre-interview</a:t>
            </a:r>
          </a:p>
          <a:p>
            <a:r>
              <a:rPr lang="en-US" sz="2400"/>
              <a:t>Post-interview</a:t>
            </a:r>
          </a:p>
          <a:p>
            <a:r>
              <a:rPr lang="en-US" sz="2400"/>
              <a:t>Video taped </a:t>
            </a:r>
          </a:p>
          <a:p>
            <a:r>
              <a:rPr lang="en-US" sz="2400"/>
              <a:t>3 Modes</a:t>
            </a:r>
          </a:p>
          <a:p>
            <a:pPr lvl="1"/>
            <a:r>
              <a:rPr lang="en-US" sz="2000"/>
              <a:t>Keyboard+Mouse, SR, SpeedNav™</a:t>
            </a:r>
          </a:p>
          <a:p>
            <a:pPr>
              <a:lnSpc>
                <a:spcPct val="10000"/>
              </a:lnSpc>
            </a:pPr>
            <a:endParaRPr lang="en-US" sz="2400"/>
          </a:p>
          <a:p>
            <a:r>
              <a:rPr lang="en-US" sz="2400"/>
              <a:t>4 subjects</a:t>
            </a:r>
            <a:endParaRPr lang="en-US"/>
          </a:p>
        </p:txBody>
      </p:sp>
      <p:sp>
        <p:nvSpPr>
          <p:cNvPr id="1638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685800"/>
            <a:ext cx="3810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Navigate document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Forward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Short, medium, long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Backwards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Medium</a:t>
            </a:r>
          </a:p>
          <a:p>
            <a:pPr>
              <a:lnSpc>
                <a:spcPct val="90000"/>
              </a:lnSpc>
            </a:pPr>
            <a:r>
              <a:rPr lang="en-US" sz="2400"/>
              <a:t>Then, highlight short stretch of text</a:t>
            </a:r>
          </a:p>
          <a:p>
            <a:pPr>
              <a:lnSpc>
                <a:spcPct val="90000"/>
              </a:lnSpc>
            </a:pPr>
            <a:r>
              <a:rPr lang="en-US" sz="2400"/>
              <a:t>3 Documents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Familiar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Read once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Unknown</a:t>
            </a:r>
          </a:p>
          <a:p>
            <a:pPr>
              <a:lnSpc>
                <a:spcPct val="4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</a:rPr>
              <a:t>How do we ensure that subjects’ familiar documents are </a:t>
            </a:r>
            <a:r>
              <a:rPr lang="en-US" sz="2000" i="1">
                <a:solidFill>
                  <a:schemeClr val="tx2"/>
                </a:solidFill>
              </a:rPr>
              <a:t>matched</a:t>
            </a:r>
            <a:r>
              <a:rPr lang="en-US" sz="2000">
                <a:solidFill>
                  <a:schemeClr val="tx2"/>
                </a:solidFill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</a:rPr>
              <a:t>Will document retention affect repeated task performance?</a:t>
            </a:r>
            <a:endParaRPr lang="en-US" sz="1400">
              <a:solidFill>
                <a:schemeClr val="tx2"/>
              </a:solidFill>
            </a:endParaRPr>
          </a:p>
        </p:txBody>
      </p:sp>
      <p:graphicFrame>
        <p:nvGraphicFramePr>
          <p:cNvPr id="16472" name="Group 88"/>
          <p:cNvGraphicFramePr>
            <a:graphicFrameLocks noGrp="1"/>
          </p:cNvGraphicFramePr>
          <p:nvPr/>
        </p:nvGraphicFramePr>
        <p:xfrm>
          <a:off x="533400" y="4902200"/>
          <a:ext cx="4343400" cy="1574800"/>
        </p:xfrm>
        <a:graphic>
          <a:graphicData uri="http://schemas.openxmlformats.org/drawingml/2006/table">
            <a:tbl>
              <a:tblPr/>
              <a:tblGrid>
                <a:gridCol w="2171700"/>
                <a:gridCol w="2171700"/>
              </a:tblGrid>
              <a:tr h="814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Non-impaired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Novice SR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Motor-impaired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Novice SR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Non-impaired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SR expert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Motor-impaired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SR expert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 Metrics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Navigation Errors</a:t>
            </a:r>
          </a:p>
          <a:p>
            <a:pPr lvl="1"/>
            <a:r>
              <a:rPr lang="en-US" sz="1800"/>
              <a:t>Undershoot</a:t>
            </a:r>
          </a:p>
          <a:p>
            <a:pPr lvl="1"/>
            <a:r>
              <a:rPr lang="en-US" sz="1800"/>
              <a:t>Overshoot</a:t>
            </a:r>
            <a:r>
              <a:rPr lang="en-US" sz="1800" b="1"/>
              <a:t> </a:t>
            </a:r>
          </a:p>
          <a:p>
            <a:pPr lvl="1"/>
            <a:r>
              <a:rPr lang="en-US" sz="1800"/>
              <a:t>Inappropriate scroll speed</a:t>
            </a:r>
          </a:p>
          <a:p>
            <a:pPr lvl="1"/>
            <a:endParaRPr lang="en-US" sz="1800"/>
          </a:p>
          <a:p>
            <a:r>
              <a:rPr lang="en-US" sz="2000"/>
              <a:t>Highlighting Errors</a:t>
            </a:r>
          </a:p>
          <a:p>
            <a:pPr lvl="1"/>
            <a:r>
              <a:rPr lang="en-US" sz="1800"/>
              <a:t>Start position incorrect </a:t>
            </a:r>
          </a:p>
          <a:p>
            <a:pPr lvl="2"/>
            <a:r>
              <a:rPr lang="en-US" sz="1600"/>
              <a:t>#chars, words, sentences</a:t>
            </a:r>
          </a:p>
          <a:p>
            <a:pPr lvl="1"/>
            <a:r>
              <a:rPr lang="en-US" sz="1800"/>
              <a:t>End position incorrect </a:t>
            </a:r>
          </a:p>
          <a:p>
            <a:pPr lvl="2"/>
            <a:r>
              <a:rPr lang="en-US" sz="1600"/>
              <a:t>#chars, words, sentences</a:t>
            </a:r>
          </a:p>
          <a:p>
            <a:pPr lvl="1"/>
            <a:endParaRPr lang="en-US" sz="1800"/>
          </a:p>
          <a:p>
            <a:r>
              <a:rPr lang="en-US" sz="2000"/>
              <a:t>Command recognition errors</a:t>
            </a:r>
          </a:p>
        </p:txBody>
      </p:sp>
      <p:sp>
        <p:nvSpPr>
          <p:cNvPr id="1843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905000"/>
            <a:ext cx="411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Time to completion</a:t>
            </a:r>
          </a:p>
          <a:p>
            <a:pPr>
              <a:lnSpc>
                <a:spcPct val="90000"/>
              </a:lnSpc>
            </a:pPr>
            <a:r>
              <a:rPr lang="en-US" sz="2000"/>
              <a:t>Number of commands spoken</a:t>
            </a:r>
          </a:p>
          <a:p>
            <a:pPr>
              <a:lnSpc>
                <a:spcPct val="90000"/>
              </a:lnSpc>
            </a:pPr>
            <a:r>
              <a:rPr lang="en-US" sz="2000"/>
              <a:t>Number of words spoken</a:t>
            </a:r>
          </a:p>
          <a:p>
            <a:pPr>
              <a:lnSpc>
                <a:spcPct val="90000"/>
              </a:lnSpc>
            </a:pPr>
            <a:r>
              <a:rPr lang="en-US" sz="2000"/>
              <a:t>Subjective approval</a:t>
            </a:r>
          </a:p>
          <a:p>
            <a:pPr>
              <a:lnSpc>
                <a:spcPct val="90000"/>
              </a:lnSpc>
            </a:pPr>
            <a:r>
              <a:rPr lang="en-US" sz="2000"/>
              <a:t>Training time</a:t>
            </a:r>
          </a:p>
          <a:p>
            <a:pPr>
              <a:lnSpc>
                <a:spcPct val="90000"/>
              </a:lnSpc>
            </a:pPr>
            <a:r>
              <a:rPr lang="en-US" sz="2000"/>
              <a:t>Fatigue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</a:rPr>
              <a:t>Should application record timestamps of user to make timing easier?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</a:rPr>
              <a:t>Measure long distance (between screen) navigation technique separately from short distance (on same screen) navigation?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Design Questions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Cursor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Default scroll in Word leaves cursor at bottom -- can’t read what’s below the screen!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Scroll with cursor on left margin, right margin, or center? How might position affect ability to scan left and right?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Cursor movement draws the eye; keep cursor stationary and move document instead?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Sunray Option: Can people follow diagonal cursor movement?</a:t>
            </a:r>
          </a:p>
          <a:p>
            <a:pPr>
              <a:lnSpc>
                <a:spcPct val="90000"/>
              </a:lnSpc>
            </a:pPr>
            <a:r>
              <a:rPr lang="en-US" sz="2400"/>
              <a:t>Speed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Need various starting speeds and speed multipliers. User-controllable?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Speech recognition adds one second delay! Causes overshoot! 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User must anticipate when to stop. </a:t>
            </a:r>
            <a:endParaRPr 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Tsimmes:Applications:Microsoft Office X:Templates:Presentations:Designs:Blueprint</Template>
  <TotalTime>465</TotalTime>
  <Words>369</Words>
  <Application>Microsoft Office PowerPoint</Application>
  <PresentationFormat>On-screen Show (4:3)</PresentationFormat>
  <Paragraphs>111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</vt:lpstr>
      <vt:lpstr>Arial</vt:lpstr>
      <vt:lpstr>Wingdings</vt:lpstr>
      <vt:lpstr>Blueprint</vt:lpstr>
      <vt:lpstr>Introduction and Motivation</vt:lpstr>
      <vt:lpstr>Expert Interview</vt:lpstr>
      <vt:lpstr>Navigation Proposals</vt:lpstr>
      <vt:lpstr>Navigation Proposals (Moving within a page)</vt:lpstr>
      <vt:lpstr>Pilot Study</vt:lpstr>
      <vt:lpstr>Evaluation Metrics</vt:lpstr>
      <vt:lpstr>Design Questions</vt:lpstr>
    </vt:vector>
  </TitlesOfParts>
  <Company>Moo Cow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Navigation and Editing by Voice</dc:title>
  <dc:creator>Andrew Begel</dc:creator>
  <cp:lastModifiedBy>Andrew Begel</cp:lastModifiedBy>
  <cp:revision>22</cp:revision>
  <cp:lastPrinted>2002-03-13T01:05:37Z</cp:lastPrinted>
  <dcterms:created xsi:type="dcterms:W3CDTF">2002-03-09T20:22:52Z</dcterms:created>
  <dcterms:modified xsi:type="dcterms:W3CDTF">2012-08-12T01:11:51Z</dcterms:modified>
</cp:coreProperties>
</file>